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5"/>
  </p:notesMasterIdLst>
  <p:sldIdLst>
    <p:sldId id="256" r:id="rId2"/>
    <p:sldId id="257" r:id="rId3"/>
    <p:sldId id="269" r:id="rId4"/>
    <p:sldId id="271" r:id="rId5"/>
    <p:sldId id="279" r:id="rId6"/>
    <p:sldId id="287" r:id="rId7"/>
    <p:sldId id="290" r:id="rId8"/>
    <p:sldId id="289" r:id="rId9"/>
    <p:sldId id="270" r:id="rId10"/>
    <p:sldId id="285" r:id="rId11"/>
    <p:sldId id="286" r:id="rId12"/>
    <p:sldId id="258" r:id="rId13"/>
    <p:sldId id="259" r:id="rId14"/>
    <p:sldId id="273" r:id="rId15"/>
    <p:sldId id="274" r:id="rId16"/>
    <p:sldId id="275" r:id="rId17"/>
    <p:sldId id="276" r:id="rId18"/>
    <p:sldId id="277" r:id="rId19"/>
    <p:sldId id="278" r:id="rId20"/>
    <p:sldId id="280" r:id="rId21"/>
    <p:sldId id="288" r:id="rId22"/>
    <p:sldId id="267" r:id="rId23"/>
    <p:sldId id="282" r:id="rId2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51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s-E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s-E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s-E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1FB72DC-CC1E-44A1-9ACC-1A31B38DE290}" type="slidenum">
              <a:rPr lang="es-ES"/>
              <a:pPr>
                <a:defRPr/>
              </a:pPr>
              <a:t>‹Nº›</a:t>
            </a:fld>
            <a:endParaRPr lang="es-ES"/>
          </a:p>
        </p:txBody>
      </p:sp>
    </p:spTree>
    <p:extLst>
      <p:ext uri="{BB962C8B-B14F-4D97-AF65-F5344CB8AC3E}">
        <p14:creationId xmlns:p14="http://schemas.microsoft.com/office/powerpoint/2010/main" val="790977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pPr>
              <a:defRPr/>
            </a:pPr>
            <a:endParaRPr lang="es-ES"/>
          </a:p>
        </p:txBody>
      </p:sp>
      <p:sp>
        <p:nvSpPr>
          <p:cNvPr id="19" name="18 Marcador de pie de página"/>
          <p:cNvSpPr>
            <a:spLocks noGrp="1"/>
          </p:cNvSpPr>
          <p:nvPr>
            <p:ph type="ftr" sz="quarter" idx="11"/>
          </p:nvPr>
        </p:nvSpPr>
        <p:spPr/>
        <p:txBody>
          <a:bodyPr/>
          <a:lstStyle/>
          <a:p>
            <a:pPr>
              <a:defRPr/>
            </a:pPr>
            <a:endParaRPr lang="es-ES"/>
          </a:p>
        </p:txBody>
      </p:sp>
      <p:sp>
        <p:nvSpPr>
          <p:cNvPr id="27" name="26 Marcador de número de diapositiva"/>
          <p:cNvSpPr>
            <a:spLocks noGrp="1"/>
          </p:cNvSpPr>
          <p:nvPr>
            <p:ph type="sldNum" sz="quarter" idx="12"/>
          </p:nvPr>
        </p:nvSpPr>
        <p:spPr/>
        <p:txBody>
          <a:bodyPr/>
          <a:lstStyle/>
          <a:p>
            <a:pPr>
              <a:defRPr/>
            </a:pPr>
            <a:fld id="{AF85B9DE-9FED-47DD-BEB2-BC9E13D0AEDA}" type="slidenum">
              <a:rPr lang="es-ES" smtClean="0"/>
              <a:pPr>
                <a:defRPr/>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A8E3E30B-D272-4705-9992-F5FE3DACDEA1}" type="slidenum">
              <a:rPr lang="es-ES" smtClean="0"/>
              <a:pPr>
                <a:defRPr/>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5A7BD854-6811-4D7D-9EA1-F92411BE7E28}" type="slidenum">
              <a:rPr lang="es-ES" smtClean="0"/>
              <a:pPr>
                <a:defRPr/>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360ACEF4-E664-4AC6-887B-FE9DB33BDB43}" type="slidenum">
              <a:rPr lang="es-ES" smtClean="0"/>
              <a:pPr>
                <a:defRPr/>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BC818BE8-ED11-4DDE-8CE8-39590E5242C5}" type="slidenum">
              <a:rPr lang="es-ES" smtClean="0"/>
              <a:pPr>
                <a:defRPr/>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388226C4-0061-4E11-8335-C37FF89D53B4}" type="slidenum">
              <a:rPr lang="es-ES" smtClean="0"/>
              <a:pPr>
                <a:defRPr/>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defRPr/>
            </a:pPr>
            <a:endParaRPr lang="es-ES"/>
          </a:p>
        </p:txBody>
      </p:sp>
      <p:sp>
        <p:nvSpPr>
          <p:cNvPr id="8" name="7 Marcador de pie de página"/>
          <p:cNvSpPr>
            <a:spLocks noGrp="1"/>
          </p:cNvSpPr>
          <p:nvPr>
            <p:ph type="ftr" sz="quarter" idx="11"/>
          </p:nvPr>
        </p:nvSpPr>
        <p:spPr/>
        <p:txBody>
          <a:bodyPr/>
          <a:lstStyle/>
          <a:p>
            <a:pPr>
              <a:defRPr/>
            </a:pPr>
            <a:endParaRPr lang="es-ES"/>
          </a:p>
        </p:txBody>
      </p:sp>
      <p:sp>
        <p:nvSpPr>
          <p:cNvPr id="9" name="8 Marcador de número de diapositiva"/>
          <p:cNvSpPr>
            <a:spLocks noGrp="1"/>
          </p:cNvSpPr>
          <p:nvPr>
            <p:ph type="sldNum" sz="quarter" idx="12"/>
          </p:nvPr>
        </p:nvSpPr>
        <p:spPr/>
        <p:txBody>
          <a:bodyPr/>
          <a:lstStyle/>
          <a:p>
            <a:pPr>
              <a:defRPr/>
            </a:pPr>
            <a:fld id="{7C0CECE8-45D5-4F26-8C08-9ADEBD2DB7CB}" type="slidenum">
              <a:rPr lang="es-ES" smtClean="0"/>
              <a:pPr>
                <a:defRPr/>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pPr>
              <a:defRPr/>
            </a:pPr>
            <a:endParaRPr lang="es-ES"/>
          </a:p>
        </p:txBody>
      </p:sp>
      <p:sp>
        <p:nvSpPr>
          <p:cNvPr id="8" name="7 Marcador de número de diapositiva"/>
          <p:cNvSpPr>
            <a:spLocks noGrp="1"/>
          </p:cNvSpPr>
          <p:nvPr>
            <p:ph type="sldNum" sz="quarter" idx="11"/>
          </p:nvPr>
        </p:nvSpPr>
        <p:spPr/>
        <p:txBody>
          <a:bodyPr/>
          <a:lstStyle/>
          <a:p>
            <a:pPr>
              <a:defRPr/>
            </a:pPr>
            <a:fld id="{390C3F05-39BE-4DDF-AF1D-D774B8C08A67}" type="slidenum">
              <a:rPr lang="es-ES" smtClean="0"/>
              <a:pPr>
                <a:defRPr/>
              </a:pPr>
              <a:t>‹Nº›</a:t>
            </a:fld>
            <a:endParaRPr lang="es-ES"/>
          </a:p>
        </p:txBody>
      </p:sp>
      <p:sp>
        <p:nvSpPr>
          <p:cNvPr id="9" name="8 Marcador de pie de página"/>
          <p:cNvSpPr>
            <a:spLocks noGrp="1"/>
          </p:cNvSpPr>
          <p:nvPr>
            <p:ph type="ftr" sz="quarter" idx="12"/>
          </p:nvPr>
        </p:nvSpPr>
        <p:spPr/>
        <p:txBody>
          <a:bodyPr/>
          <a:lstStyle/>
          <a:p>
            <a:pPr>
              <a:defRPr/>
            </a:pPr>
            <a:endParaRPr lang="es-E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endParaRPr lang="es-ES"/>
          </a:p>
        </p:txBody>
      </p:sp>
      <p:sp>
        <p:nvSpPr>
          <p:cNvPr id="3" name="2 Marcador de pie de página"/>
          <p:cNvSpPr>
            <a:spLocks noGrp="1"/>
          </p:cNvSpPr>
          <p:nvPr>
            <p:ph type="ftr" sz="quarter" idx="11"/>
          </p:nvPr>
        </p:nvSpPr>
        <p:spPr/>
        <p:txBody>
          <a:bodyPr/>
          <a:lstStyle/>
          <a:p>
            <a:pPr>
              <a:defRPr/>
            </a:pPr>
            <a:endParaRPr lang="es-ES"/>
          </a:p>
        </p:txBody>
      </p:sp>
      <p:sp>
        <p:nvSpPr>
          <p:cNvPr id="4" name="3 Marcador de número de diapositiva"/>
          <p:cNvSpPr>
            <a:spLocks noGrp="1"/>
          </p:cNvSpPr>
          <p:nvPr>
            <p:ph type="sldNum" sz="quarter" idx="12"/>
          </p:nvPr>
        </p:nvSpPr>
        <p:spPr/>
        <p:txBody>
          <a:bodyPr/>
          <a:lstStyle/>
          <a:p>
            <a:pPr>
              <a:defRPr/>
            </a:pPr>
            <a:fld id="{4077F6A2-5DC4-4308-B973-9E5106E5F3DB}" type="slidenum">
              <a:rPr lang="es-ES" smtClean="0"/>
              <a:pPr>
                <a:defRPr/>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a:xfrm>
            <a:off x="8156448" y="6422064"/>
            <a:ext cx="762000" cy="365125"/>
          </a:xfrm>
        </p:spPr>
        <p:txBody>
          <a:bodyPr/>
          <a:lstStyle/>
          <a:p>
            <a:pPr>
              <a:defRPr/>
            </a:pPr>
            <a:fld id="{0B8E53F3-3A45-46DF-B943-3AF9E817EFE6}" type="slidenum">
              <a:rPr lang="es-ES" smtClean="0"/>
              <a:pPr>
                <a:defRPr/>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pPr>
              <a:defRPr/>
            </a:pPr>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D4956487-0717-4436-8D96-6F02DD03C1A4}" type="slidenum">
              <a:rPr lang="es-ES" smtClean="0"/>
              <a:pPr>
                <a:defRPr/>
              </a:pPr>
              <a:t>‹Nº›</a:t>
            </a:fld>
            <a:endParaRPr lang="es-E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s-ES"/>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s-ES"/>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16172222-F6F7-40F0-B39A-D5897457789D}" type="slidenum">
              <a:rPr lang="es-ES" smtClean="0"/>
              <a:pPr>
                <a:defRPr/>
              </a:pPr>
              <a:t>‹Nº›</a:t>
            </a:fld>
            <a:endParaRPr lang="es-ES"/>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fade">
                                      <p:cBhvr>
                                        <p:cTn id="14" dur="500"/>
                                        <p:tgtEl>
                                          <p:spTgt spid="30">
                                            <p:txEl>
                                              <p:pRg st="0" end="0"/>
                                            </p:txEl>
                                          </p:spTgt>
                                        </p:tgtEl>
                                      </p:cBhvr>
                                    </p:animEffect>
                                    <p:anim calcmode="lin" valueType="num">
                                      <p:cBhvr>
                                        <p:cTn id="15"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0">
                                            <p:txEl>
                                              <p:pRg st="1" end="1"/>
                                            </p:txEl>
                                          </p:spTgt>
                                        </p:tgtEl>
                                        <p:attrNameLst>
                                          <p:attrName>style.visibility</p:attrName>
                                        </p:attrNameLst>
                                      </p:cBhvr>
                                      <p:to>
                                        <p:strVal val="visible"/>
                                      </p:to>
                                    </p:set>
                                    <p:animEffect transition="in" filter="fade">
                                      <p:cBhvr>
                                        <p:cTn id="19" dur="500"/>
                                        <p:tgtEl>
                                          <p:spTgt spid="30">
                                            <p:txEl>
                                              <p:pRg st="1" end="1"/>
                                            </p:txEl>
                                          </p:spTgt>
                                        </p:tgtEl>
                                      </p:cBhvr>
                                    </p:animEffect>
                                    <p:anim calcmode="lin" valueType="num">
                                      <p:cBhvr>
                                        <p:cTn id="20" dur="5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0">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0">
                                            <p:txEl>
                                              <p:pRg st="2" end="2"/>
                                            </p:txEl>
                                          </p:spTgt>
                                        </p:tgtEl>
                                        <p:attrNameLst>
                                          <p:attrName>style.visibility</p:attrName>
                                        </p:attrNameLst>
                                      </p:cBhvr>
                                      <p:to>
                                        <p:strVal val="visible"/>
                                      </p:to>
                                    </p:set>
                                    <p:animEffect transition="in" filter="fade">
                                      <p:cBhvr>
                                        <p:cTn id="24" dur="500"/>
                                        <p:tgtEl>
                                          <p:spTgt spid="30">
                                            <p:txEl>
                                              <p:pRg st="2" end="2"/>
                                            </p:txEl>
                                          </p:spTgt>
                                        </p:tgtEl>
                                      </p:cBhvr>
                                    </p:animEffect>
                                    <p:anim calcmode="lin" valueType="num">
                                      <p:cBhvr>
                                        <p:cTn id="25"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0">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30">
                                            <p:txEl>
                                              <p:pRg st="3" end="3"/>
                                            </p:txEl>
                                          </p:spTgt>
                                        </p:tgtEl>
                                        <p:attrNameLst>
                                          <p:attrName>style.visibility</p:attrName>
                                        </p:attrNameLst>
                                      </p:cBhvr>
                                      <p:to>
                                        <p:strVal val="visible"/>
                                      </p:to>
                                    </p:set>
                                    <p:animEffect transition="in" filter="fade">
                                      <p:cBhvr>
                                        <p:cTn id="29" dur="500"/>
                                        <p:tgtEl>
                                          <p:spTgt spid="30">
                                            <p:txEl>
                                              <p:pRg st="3" end="3"/>
                                            </p:txEl>
                                          </p:spTgt>
                                        </p:tgtEl>
                                      </p:cBhvr>
                                    </p:animEffect>
                                    <p:anim calcmode="lin" valueType="num">
                                      <p:cBhvr>
                                        <p:cTn id="30" dur="5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0">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30">
                                            <p:txEl>
                                              <p:pRg st="4" end="4"/>
                                            </p:txEl>
                                          </p:spTgt>
                                        </p:tgtEl>
                                        <p:attrNameLst>
                                          <p:attrName>style.visibility</p:attrName>
                                        </p:attrNameLst>
                                      </p:cBhvr>
                                      <p:to>
                                        <p:strVal val="visible"/>
                                      </p:to>
                                    </p:set>
                                    <p:animEffect transition="in" filter="fade">
                                      <p:cBhvr>
                                        <p:cTn id="34" dur="500"/>
                                        <p:tgtEl>
                                          <p:spTgt spid="30">
                                            <p:txEl>
                                              <p:pRg st="4" end="4"/>
                                            </p:txEl>
                                          </p:spTgt>
                                        </p:tgtEl>
                                      </p:cBhvr>
                                    </p:animEffect>
                                    <p:anim calcmode="lin" valueType="num">
                                      <p:cBhvr>
                                        <p:cTn id="35" dur="5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0">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imgres?imgurl=http://www.dforceblog.com/wp-content/uploads/2010/06/dia-mundial-medio-ambiente-2010.jpg&amp;imgrefurl=http://www.dforceblog.com/2010/06/06/como-celebraste-el-dia-mundial-del-medio-ambiente/&amp;usg=__tuPBC88oysCgK6x3Fh1jPE4uKno=&amp;h=400&amp;w=400&amp;sz=89&amp;hl=es&amp;start=3&amp;zoom=1&amp;itbs=1&amp;tbnid=1wHBsnQhcR4SjM:&amp;tbnh=124&amp;tbnw=124&amp;prev=/search?q=medio+ambiente&amp;hl=es&amp;biw=948&amp;bih=581&amp;gbv=2&amp;tbm=isch&amp;ei=SbvMTezuEcuXtweR_pCWBQ"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539750" y="333375"/>
            <a:ext cx="7993063" cy="5759450"/>
          </a:xfrm>
        </p:spPr>
        <p:txBody>
          <a:bodyPr>
            <a:normAutofit lnSpcReduction="10000"/>
          </a:bodyPr>
          <a:lstStyle/>
          <a:p>
            <a:pPr algn="ctr" eaLnBrk="1" hangingPunct="1">
              <a:lnSpc>
                <a:spcPct val="80000"/>
              </a:lnSpc>
              <a:defRPr/>
            </a:pPr>
            <a:r>
              <a:rPr lang="es-MX" sz="2400" b="1" dirty="0" smtClean="0"/>
              <a:t>CONSEJO NACIONAL DE LA JUDICATURA   ESCUELA DE CAPACITACIÓN JUDICIAL “ARTURO ZELEDON CASTRILLO”</a:t>
            </a:r>
          </a:p>
          <a:p>
            <a:pPr algn="ctr" eaLnBrk="1" hangingPunct="1">
              <a:lnSpc>
                <a:spcPct val="80000"/>
              </a:lnSpc>
              <a:defRPr/>
            </a:pPr>
            <a:endParaRPr lang="es-MX" sz="2400" b="1" dirty="0" smtClean="0"/>
          </a:p>
          <a:p>
            <a:pPr algn="ctr" eaLnBrk="1" hangingPunct="1">
              <a:lnSpc>
                <a:spcPct val="80000"/>
              </a:lnSpc>
              <a:defRPr/>
            </a:pPr>
            <a:endParaRPr lang="es-MX" sz="2400" b="1" dirty="0" smtClean="0"/>
          </a:p>
          <a:p>
            <a:pPr algn="ctr" eaLnBrk="1" hangingPunct="1">
              <a:lnSpc>
                <a:spcPct val="80000"/>
              </a:lnSpc>
              <a:defRPr/>
            </a:pPr>
            <a:endParaRPr lang="es-MX" sz="2400" b="1" dirty="0" smtClean="0"/>
          </a:p>
          <a:p>
            <a:pPr algn="ctr" eaLnBrk="1" hangingPunct="1">
              <a:lnSpc>
                <a:spcPct val="80000"/>
              </a:lnSpc>
              <a:defRPr/>
            </a:pPr>
            <a:endParaRPr lang="es-MX" sz="2400" b="1" u="sng" dirty="0" smtClean="0">
              <a:effectLst/>
            </a:endParaRPr>
          </a:p>
          <a:p>
            <a:pPr algn="ctr" eaLnBrk="1" hangingPunct="1">
              <a:lnSpc>
                <a:spcPct val="80000"/>
              </a:lnSpc>
              <a:defRPr/>
            </a:pPr>
            <a:endParaRPr lang="es-MX" sz="2400" b="1" u="sng" dirty="0" smtClean="0">
              <a:effectLst/>
            </a:endParaRPr>
          </a:p>
          <a:p>
            <a:pPr algn="ctr" eaLnBrk="1" hangingPunct="1">
              <a:lnSpc>
                <a:spcPct val="80000"/>
              </a:lnSpc>
              <a:defRPr/>
            </a:pPr>
            <a:endParaRPr lang="es-MX" sz="2400" b="1" u="sng" dirty="0" smtClean="0">
              <a:effectLst/>
            </a:endParaRPr>
          </a:p>
          <a:p>
            <a:pPr algn="ctr" eaLnBrk="1" hangingPunct="1">
              <a:lnSpc>
                <a:spcPct val="80000"/>
              </a:lnSpc>
              <a:defRPr/>
            </a:pPr>
            <a:endParaRPr lang="es-MX" sz="2400" b="1" u="sng" dirty="0" smtClean="0">
              <a:effectLst/>
            </a:endParaRPr>
          </a:p>
          <a:p>
            <a:pPr algn="ctr" eaLnBrk="1" hangingPunct="1">
              <a:lnSpc>
                <a:spcPct val="80000"/>
              </a:lnSpc>
              <a:defRPr/>
            </a:pPr>
            <a:r>
              <a:rPr lang="es-MX" sz="2400" b="1" u="sng" dirty="0" smtClean="0">
                <a:effectLst/>
              </a:rPr>
              <a:t>PROTECCIÓN JURIDICO ADMINISTRATIVO DEL MEDIO AMBIENTE</a:t>
            </a:r>
          </a:p>
          <a:p>
            <a:pPr algn="ctr" eaLnBrk="1" hangingPunct="1">
              <a:lnSpc>
                <a:spcPct val="80000"/>
              </a:lnSpc>
              <a:defRPr/>
            </a:pPr>
            <a:endParaRPr lang="es-MX" sz="2400" b="1" u="sng" dirty="0" smtClean="0">
              <a:effectLst/>
            </a:endParaRPr>
          </a:p>
          <a:p>
            <a:pPr algn="ctr" eaLnBrk="1" hangingPunct="1">
              <a:lnSpc>
                <a:spcPct val="80000"/>
              </a:lnSpc>
              <a:defRPr/>
            </a:pPr>
            <a:r>
              <a:rPr lang="es-MX" sz="2400" b="1" dirty="0" smtClean="0">
                <a:solidFill>
                  <a:srgbClr val="FFFF00"/>
                </a:solidFill>
              </a:rPr>
              <a:t>FACILITADOR:      </a:t>
            </a:r>
            <a:r>
              <a:rPr lang="es-MX" sz="2000" b="1" dirty="0" smtClean="0">
                <a:solidFill>
                  <a:srgbClr val="FFFF00"/>
                </a:solidFill>
              </a:rPr>
              <a:t>DR. </a:t>
            </a:r>
            <a:r>
              <a:rPr lang="es-MX" b="1" dirty="0" smtClean="0">
                <a:solidFill>
                  <a:srgbClr val="FFFF00"/>
                </a:solidFill>
              </a:rPr>
              <a:t>RUBEN ALVARADO</a:t>
            </a:r>
            <a:endParaRPr lang="es-MX" sz="2000" b="1" dirty="0" smtClean="0">
              <a:solidFill>
                <a:srgbClr val="FFFF00"/>
              </a:solidFill>
            </a:endParaRPr>
          </a:p>
          <a:p>
            <a:pPr algn="ctr" eaLnBrk="1" hangingPunct="1">
              <a:lnSpc>
                <a:spcPct val="80000"/>
              </a:lnSpc>
              <a:defRPr/>
            </a:pPr>
            <a:endParaRPr lang="es-MX" sz="2000" b="1" dirty="0" smtClean="0"/>
          </a:p>
          <a:p>
            <a:pPr algn="ctr" eaLnBrk="1" hangingPunct="1">
              <a:lnSpc>
                <a:spcPct val="80000"/>
              </a:lnSpc>
              <a:defRPr/>
            </a:pPr>
            <a:endParaRPr lang="es-MX" sz="2400" dirty="0" smtClean="0"/>
          </a:p>
          <a:p>
            <a:pPr algn="ctr" eaLnBrk="1" hangingPunct="1">
              <a:lnSpc>
                <a:spcPct val="80000"/>
              </a:lnSpc>
              <a:defRPr/>
            </a:pPr>
            <a:r>
              <a:rPr lang="es-MX" sz="2400" dirty="0" smtClean="0"/>
              <a:t>2011</a:t>
            </a:r>
            <a:endParaRPr lang="es-ES" sz="2400" dirty="0" smtClean="0"/>
          </a:p>
          <a:p>
            <a:pPr algn="ctr" eaLnBrk="1" hangingPunct="1">
              <a:lnSpc>
                <a:spcPct val="80000"/>
              </a:lnSpc>
              <a:defRPr/>
            </a:pPr>
            <a:endParaRPr lang="es-ES" sz="2400" b="1" u="sng" dirty="0" smtClean="0">
              <a:effectLst/>
            </a:endParaRPr>
          </a:p>
        </p:txBody>
      </p:sp>
      <p:sp>
        <p:nvSpPr>
          <p:cNvPr id="5" name="Rectangle 13"/>
          <p:cNvSpPr>
            <a:spLocks noGrp="1" noChangeArrowheads="1"/>
          </p:cNvSpPr>
          <p:nvPr>
            <p:ph type="sldNum" sz="quarter" idx="12"/>
          </p:nvPr>
        </p:nvSpPr>
        <p:spPr/>
        <p:txBody>
          <a:bodyPr/>
          <a:lstStyle/>
          <a:p>
            <a:pPr>
              <a:defRPr/>
            </a:pPr>
            <a:fld id="{28FE3244-BEAA-453D-A364-01F3E13BC68C}" type="slidenum">
              <a:rPr lang="es-ES"/>
              <a:pPr>
                <a:defRPr/>
              </a:pPr>
              <a:t>1</a:t>
            </a:fld>
            <a:endParaRPr lang="es-ES"/>
          </a:p>
        </p:txBody>
      </p:sp>
      <p:pic>
        <p:nvPicPr>
          <p:cNvPr id="3076" name="Picture 7" descr="Logo1"/>
          <p:cNvPicPr>
            <a:picLocks noChangeAspect="1" noChangeArrowheads="1"/>
          </p:cNvPicPr>
          <p:nvPr/>
        </p:nvPicPr>
        <p:blipFill>
          <a:blip r:embed="rId2" cstate="print"/>
          <a:srcRect/>
          <a:stretch>
            <a:fillRect/>
          </a:stretch>
        </p:blipFill>
        <p:spPr bwMode="auto">
          <a:xfrm>
            <a:off x="1476375" y="1844675"/>
            <a:ext cx="1366838" cy="1008063"/>
          </a:xfrm>
          <a:prstGeom prst="rect">
            <a:avLst/>
          </a:prstGeom>
          <a:noFill/>
          <a:ln w="9525">
            <a:noFill/>
            <a:miter lim="800000"/>
            <a:headEnd/>
            <a:tailEnd/>
          </a:ln>
        </p:spPr>
      </p:pic>
      <p:pic>
        <p:nvPicPr>
          <p:cNvPr id="3077" name="Picture 8" descr="logo ECJ"/>
          <p:cNvPicPr>
            <a:picLocks noChangeAspect="1" noChangeArrowheads="1"/>
          </p:cNvPicPr>
          <p:nvPr/>
        </p:nvPicPr>
        <p:blipFill>
          <a:blip r:embed="rId3" cstate="print"/>
          <a:srcRect/>
          <a:stretch>
            <a:fillRect/>
          </a:stretch>
        </p:blipFill>
        <p:spPr bwMode="auto">
          <a:xfrm>
            <a:off x="6011863" y="1844675"/>
            <a:ext cx="1363662" cy="10795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
                                          </p:stCondLst>
                                        </p:cTn>
                                        <p:tgtEl>
                                          <p:spTgt spid="20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9"/>
                                          </p:stCondLst>
                                        </p:cTn>
                                        <p:tgtEl>
                                          <p:spTgt spid="2051">
                                            <p:txEl>
                                              <p:pRg st="8" end="8"/>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9"/>
                                          </p:stCondLst>
                                        </p:cTn>
                                        <p:tgtEl>
                                          <p:spTgt spid="2051">
                                            <p:txEl>
                                              <p:pRg st="10" end="1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9"/>
                                          </p:stCondLst>
                                        </p:cTn>
                                        <p:tgtEl>
                                          <p:spTgt spid="205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457200" y="244475"/>
            <a:ext cx="8385175" cy="736600"/>
          </a:xfrm>
        </p:spPr>
        <p:txBody>
          <a:bodyPr/>
          <a:lstStyle/>
          <a:p>
            <a:pPr eaLnBrk="1" hangingPunct="1">
              <a:defRPr/>
            </a:pPr>
            <a:r>
              <a:rPr lang="es-ES_tradnl" sz="2800" smtClean="0"/>
              <a:t>Delimitación conceptual de medio ambiente</a:t>
            </a:r>
            <a:endParaRPr lang="es-ES" sz="2800" smtClean="0"/>
          </a:p>
        </p:txBody>
      </p:sp>
      <p:sp>
        <p:nvSpPr>
          <p:cNvPr id="37891" name="Rectangle 3"/>
          <p:cNvSpPr>
            <a:spLocks noGrp="1" noRot="1" noChangeArrowheads="1"/>
          </p:cNvSpPr>
          <p:nvPr>
            <p:ph idx="1"/>
          </p:nvPr>
        </p:nvSpPr>
        <p:spPr>
          <a:xfrm>
            <a:off x="468313" y="1341438"/>
            <a:ext cx="8377237" cy="5256212"/>
          </a:xfrm>
        </p:spPr>
        <p:txBody>
          <a:bodyPr/>
          <a:lstStyle/>
          <a:p>
            <a:pPr eaLnBrk="1" hangingPunct="1">
              <a:lnSpc>
                <a:spcPct val="90000"/>
              </a:lnSpc>
              <a:defRPr/>
            </a:pPr>
            <a:r>
              <a:rPr lang="es-ES_tradnl" sz="2400" dirty="0" smtClean="0">
                <a:solidFill>
                  <a:schemeClr val="hlink"/>
                </a:solidFill>
              </a:rPr>
              <a:t>¿Cuál es la denominación apropiada? Ambiente o medio Ambiente</a:t>
            </a:r>
          </a:p>
          <a:p>
            <a:pPr eaLnBrk="1" hangingPunct="1">
              <a:lnSpc>
                <a:spcPct val="90000"/>
              </a:lnSpc>
              <a:defRPr/>
            </a:pPr>
            <a:r>
              <a:rPr lang="es-ES_tradnl" sz="2400" dirty="0" smtClean="0">
                <a:solidFill>
                  <a:schemeClr val="tx2"/>
                </a:solidFill>
              </a:rPr>
              <a:t>Definiciones restringidas</a:t>
            </a:r>
            <a:r>
              <a:rPr lang="es-ES_tradnl" sz="2400" dirty="0" smtClean="0"/>
              <a:t>:</a:t>
            </a:r>
          </a:p>
          <a:p>
            <a:pPr eaLnBrk="1" hangingPunct="1">
              <a:lnSpc>
                <a:spcPct val="90000"/>
              </a:lnSpc>
              <a:defRPr/>
            </a:pPr>
            <a:r>
              <a:rPr lang="es-ES_tradnl" sz="2400" dirty="0" smtClean="0"/>
              <a:t> Elementos: el agua, el aire y el suelo, la flora y la fauna</a:t>
            </a:r>
          </a:p>
          <a:p>
            <a:pPr eaLnBrk="1" hangingPunct="1">
              <a:lnSpc>
                <a:spcPct val="90000"/>
              </a:lnSpc>
              <a:defRPr/>
            </a:pPr>
            <a:r>
              <a:rPr lang="es-ES_tradnl" sz="2400" dirty="0" smtClean="0">
                <a:solidFill>
                  <a:schemeClr val="tx2"/>
                </a:solidFill>
              </a:rPr>
              <a:t>Definiciones amplias:</a:t>
            </a:r>
            <a:r>
              <a:rPr lang="es-ES" sz="2400" dirty="0" smtClean="0"/>
              <a:t> </a:t>
            </a:r>
            <a:endParaRPr lang="es-ES_tradnl" sz="2400" dirty="0" smtClean="0"/>
          </a:p>
          <a:p>
            <a:pPr eaLnBrk="1" hangingPunct="1">
              <a:lnSpc>
                <a:spcPct val="90000"/>
              </a:lnSpc>
              <a:buFont typeface="Wingdings" pitchFamily="2" charset="2"/>
              <a:buChar char="Ø"/>
              <a:defRPr/>
            </a:pPr>
            <a:r>
              <a:rPr lang="es-ES_tradnl" sz="2400" dirty="0" smtClean="0"/>
              <a:t>Elementos: ambiente natural y artificial</a:t>
            </a:r>
          </a:p>
          <a:p>
            <a:pPr eaLnBrk="1" hangingPunct="1">
              <a:lnSpc>
                <a:spcPct val="90000"/>
              </a:lnSpc>
              <a:buFont typeface="Wingdings" pitchFamily="2" charset="2"/>
              <a:buChar char="Ø"/>
              <a:defRPr/>
            </a:pPr>
            <a:r>
              <a:rPr lang="es-ES_tradnl" sz="2400" dirty="0" smtClean="0">
                <a:solidFill>
                  <a:schemeClr val="tx2"/>
                </a:solidFill>
              </a:rPr>
              <a:t>Definición legal</a:t>
            </a:r>
            <a:r>
              <a:rPr lang="es-ES_tradnl" sz="2400" dirty="0" smtClean="0"/>
              <a:t>: Art. 5 LMA, conceptos y definiciones básicas</a:t>
            </a:r>
          </a:p>
          <a:p>
            <a:pPr algn="just" eaLnBrk="1" hangingPunct="1">
              <a:lnSpc>
                <a:spcPct val="90000"/>
              </a:lnSpc>
              <a:buFont typeface="Wingdings" pitchFamily="2" charset="2"/>
              <a:buChar char="Ø"/>
              <a:defRPr/>
            </a:pPr>
            <a:r>
              <a:rPr lang="es-ES_tradnl" sz="2400" dirty="0" smtClean="0"/>
              <a:t> "</a:t>
            </a:r>
            <a:r>
              <a:rPr lang="es-ES_tradnl" sz="2400" i="1" dirty="0" smtClean="0"/>
              <a:t>El sistema de elementos bióticos, abióticos, socioeconómicos, culturales y estéticos que interactúan entre sí, con los individuos y con la comunidad en la que viven, determinando su relación y sobre vivencia, en tiempo y en espacio</a:t>
            </a:r>
            <a:r>
              <a:rPr lang="es-ES_tradnl" sz="2400" dirty="0" smtClean="0"/>
              <a:t>."</a:t>
            </a:r>
            <a:endParaRPr lang="es-ES" sz="2400" dirty="0" smtClean="0"/>
          </a:p>
          <a:p>
            <a:pPr eaLnBrk="1" hangingPunct="1">
              <a:lnSpc>
                <a:spcPct val="90000"/>
              </a:lnSpc>
              <a:defRPr/>
            </a:pPr>
            <a:endParaRPr lang="es-ES" sz="2400" dirty="0" smtClean="0"/>
          </a:p>
        </p:txBody>
      </p:sp>
      <p:sp>
        <p:nvSpPr>
          <p:cNvPr id="4" name="5 Marcador de número de diapositiva"/>
          <p:cNvSpPr>
            <a:spLocks noGrp="1"/>
          </p:cNvSpPr>
          <p:nvPr>
            <p:ph type="sldNum" sz="quarter" idx="12"/>
          </p:nvPr>
        </p:nvSpPr>
        <p:spPr/>
        <p:txBody>
          <a:bodyPr/>
          <a:lstStyle/>
          <a:p>
            <a:pPr>
              <a:defRPr/>
            </a:pPr>
            <a:fld id="{CCEC8AD9-2FF6-4265-A804-794A87AB7551}" type="slidenum">
              <a:rPr lang="es-ES"/>
              <a:pPr>
                <a:defRPr/>
              </a:pPr>
              <a:t>10</a:t>
            </a:fld>
            <a:endParaRPr lang="es-ES"/>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457200" y="244475"/>
            <a:ext cx="8385175" cy="736600"/>
          </a:xfrm>
        </p:spPr>
        <p:txBody>
          <a:bodyPr/>
          <a:lstStyle/>
          <a:p>
            <a:pPr eaLnBrk="1" hangingPunct="1">
              <a:defRPr/>
            </a:pPr>
            <a:r>
              <a:rPr lang="es-ES_tradnl" sz="2400" smtClean="0"/>
              <a:t>Es conveniente adoptar un definición amplia</a:t>
            </a:r>
            <a:endParaRPr lang="es-ES" sz="2400" smtClean="0"/>
          </a:p>
        </p:txBody>
      </p:sp>
      <p:sp>
        <p:nvSpPr>
          <p:cNvPr id="38915" name="Rectangle 3"/>
          <p:cNvSpPr>
            <a:spLocks noGrp="1" noRot="1" noChangeArrowheads="1"/>
          </p:cNvSpPr>
          <p:nvPr>
            <p:ph idx="1"/>
          </p:nvPr>
        </p:nvSpPr>
        <p:spPr>
          <a:xfrm>
            <a:off x="323850" y="1557338"/>
            <a:ext cx="8521700" cy="4899025"/>
          </a:xfrm>
        </p:spPr>
        <p:txBody>
          <a:bodyPr/>
          <a:lstStyle/>
          <a:p>
            <a:pPr eaLnBrk="1" hangingPunct="1">
              <a:lnSpc>
                <a:spcPct val="90000"/>
              </a:lnSpc>
              <a:defRPr/>
            </a:pPr>
            <a:r>
              <a:rPr lang="es-ES_tradnl" sz="2800" smtClean="0"/>
              <a:t>¿Hasta donde puede y debe tutelar el derecho ambiental el medio ambiente como bien jurídico protegido?</a:t>
            </a:r>
          </a:p>
          <a:p>
            <a:pPr eaLnBrk="1" hangingPunct="1">
              <a:lnSpc>
                <a:spcPct val="90000"/>
              </a:lnSpc>
              <a:defRPr/>
            </a:pPr>
            <a:r>
              <a:rPr lang="es-ES_tradnl" sz="2800" smtClean="0"/>
              <a:t>¿Nuestra definición es antropocentrista o ecocentrista?</a:t>
            </a:r>
          </a:p>
          <a:p>
            <a:pPr eaLnBrk="1" hangingPunct="1">
              <a:lnSpc>
                <a:spcPct val="90000"/>
              </a:lnSpc>
              <a:defRPr/>
            </a:pPr>
            <a:r>
              <a:rPr lang="es-ES_tradnl" sz="2800" smtClean="0"/>
              <a:t>Debe dárseles Derechos a los animales y a las plantas?</a:t>
            </a:r>
          </a:p>
          <a:p>
            <a:pPr eaLnBrk="1" hangingPunct="1">
              <a:lnSpc>
                <a:spcPct val="90000"/>
              </a:lnSpc>
              <a:defRPr/>
            </a:pPr>
            <a:r>
              <a:rPr lang="es-ES_tradnl" sz="2800" smtClean="0"/>
              <a:t>Existe algunos ordenamientos o declaraciones que le han reconocido derechos a los animales</a:t>
            </a:r>
          </a:p>
          <a:p>
            <a:pPr eaLnBrk="1" hangingPunct="1">
              <a:lnSpc>
                <a:spcPct val="90000"/>
              </a:lnSpc>
              <a:defRPr/>
            </a:pPr>
            <a:r>
              <a:rPr lang="es-ES_tradnl" sz="2800" smtClean="0"/>
              <a:t>¿Hasta que punto los ordenamientos jurídicos pueden ser ecocentristas? </a:t>
            </a:r>
            <a:endParaRPr lang="es-ES" sz="2800" smtClean="0"/>
          </a:p>
          <a:p>
            <a:pPr eaLnBrk="1" hangingPunct="1">
              <a:lnSpc>
                <a:spcPct val="90000"/>
              </a:lnSpc>
              <a:defRPr/>
            </a:pPr>
            <a:endParaRPr lang="es-ES" sz="2800" smtClean="0"/>
          </a:p>
        </p:txBody>
      </p:sp>
      <p:sp>
        <p:nvSpPr>
          <p:cNvPr id="4" name="5 Marcador de número de diapositiva"/>
          <p:cNvSpPr>
            <a:spLocks noGrp="1"/>
          </p:cNvSpPr>
          <p:nvPr>
            <p:ph type="sldNum" sz="quarter" idx="12"/>
          </p:nvPr>
        </p:nvSpPr>
        <p:spPr/>
        <p:txBody>
          <a:bodyPr/>
          <a:lstStyle/>
          <a:p>
            <a:pPr>
              <a:defRPr/>
            </a:pPr>
            <a:fld id="{19C543BB-DFBB-4BDD-84C1-016957EA54EA}" type="slidenum">
              <a:rPr lang="es-ES"/>
              <a:pPr>
                <a:defRPr/>
              </a:pPr>
              <a:t>11</a:t>
            </a:fld>
            <a:endParaRPr lang="es-ES"/>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Rot="1" noChangeArrowheads="1"/>
          </p:cNvSpPr>
          <p:nvPr>
            <p:ph idx="1"/>
          </p:nvPr>
        </p:nvSpPr>
        <p:spPr>
          <a:xfrm>
            <a:off x="250825" y="188913"/>
            <a:ext cx="8569325" cy="6048375"/>
          </a:xfrm>
        </p:spPr>
        <p:txBody>
          <a:bodyPr/>
          <a:lstStyle/>
          <a:p>
            <a:pPr algn="ctr" eaLnBrk="1" hangingPunct="1">
              <a:lnSpc>
                <a:spcPct val="80000"/>
              </a:lnSpc>
              <a:defRPr/>
            </a:pPr>
            <a:r>
              <a:rPr lang="es-MX" sz="2400" dirty="0" smtClean="0">
                <a:solidFill>
                  <a:schemeClr val="folHlink"/>
                </a:solidFill>
              </a:rPr>
              <a:t>Una verdadera rama del Derecho</a:t>
            </a:r>
          </a:p>
          <a:p>
            <a:pPr algn="ctr" eaLnBrk="1" hangingPunct="1">
              <a:lnSpc>
                <a:spcPct val="80000"/>
              </a:lnSpc>
              <a:defRPr/>
            </a:pPr>
            <a:endParaRPr lang="es-MX" sz="2400" dirty="0" smtClean="0">
              <a:solidFill>
                <a:schemeClr val="folHlink"/>
              </a:solidFill>
            </a:endParaRPr>
          </a:p>
          <a:p>
            <a:pPr eaLnBrk="1" hangingPunct="1">
              <a:lnSpc>
                <a:spcPct val="80000"/>
              </a:lnSpc>
              <a:buFont typeface="Wingdings" pitchFamily="2" charset="2"/>
              <a:buNone/>
              <a:defRPr/>
            </a:pPr>
            <a:r>
              <a:rPr lang="es-MX" sz="2400" dirty="0" smtClean="0"/>
              <a:t> </a:t>
            </a:r>
            <a:r>
              <a:rPr lang="es-MX" sz="2400" dirty="0" smtClean="0">
                <a:solidFill>
                  <a:schemeClr val="tx2"/>
                </a:solidFill>
              </a:rPr>
              <a:t>Autonomía</a:t>
            </a:r>
            <a:r>
              <a:rPr lang="es-MX" sz="2400" dirty="0" smtClean="0">
                <a:solidFill>
                  <a:schemeClr val="accent1"/>
                </a:solidFill>
              </a:rPr>
              <a:t> </a:t>
            </a:r>
          </a:p>
          <a:p>
            <a:pPr eaLnBrk="1" hangingPunct="1">
              <a:lnSpc>
                <a:spcPct val="80000"/>
              </a:lnSpc>
              <a:buFont typeface="Wingdings" pitchFamily="2" charset="2"/>
              <a:buNone/>
              <a:defRPr/>
            </a:pPr>
            <a:endParaRPr lang="es-MX" sz="2400" dirty="0" smtClean="0">
              <a:solidFill>
                <a:schemeClr val="accent1"/>
              </a:solidFill>
            </a:endParaRPr>
          </a:p>
          <a:p>
            <a:pPr eaLnBrk="1" hangingPunct="1">
              <a:lnSpc>
                <a:spcPct val="80000"/>
              </a:lnSpc>
              <a:defRPr/>
            </a:pPr>
            <a:r>
              <a:rPr lang="es-MX" sz="2400" dirty="0" smtClean="0"/>
              <a:t>Reconocimiento constitucional</a:t>
            </a:r>
          </a:p>
          <a:p>
            <a:pPr eaLnBrk="1" hangingPunct="1">
              <a:lnSpc>
                <a:spcPct val="80000"/>
              </a:lnSpc>
              <a:defRPr/>
            </a:pPr>
            <a:r>
              <a:rPr lang="es-MX" sz="2400" dirty="0" smtClean="0"/>
              <a:t>Doctrinal</a:t>
            </a:r>
          </a:p>
          <a:p>
            <a:pPr eaLnBrk="1" hangingPunct="1">
              <a:lnSpc>
                <a:spcPct val="80000"/>
              </a:lnSpc>
              <a:defRPr/>
            </a:pPr>
            <a:r>
              <a:rPr lang="es-MX" sz="2400" dirty="0" smtClean="0"/>
              <a:t>Didáctica</a:t>
            </a:r>
          </a:p>
          <a:p>
            <a:pPr eaLnBrk="1" hangingPunct="1">
              <a:lnSpc>
                <a:spcPct val="80000"/>
              </a:lnSpc>
              <a:defRPr/>
            </a:pPr>
            <a:r>
              <a:rPr lang="es-MX" sz="2400" dirty="0" smtClean="0"/>
              <a:t>Judicial</a:t>
            </a:r>
          </a:p>
          <a:p>
            <a:pPr eaLnBrk="1" hangingPunct="1">
              <a:lnSpc>
                <a:spcPct val="80000"/>
              </a:lnSpc>
              <a:buFont typeface="Wingdings" pitchFamily="2" charset="2"/>
              <a:buNone/>
              <a:defRPr/>
            </a:pPr>
            <a:endParaRPr lang="es-MX" sz="2400" dirty="0" smtClean="0"/>
          </a:p>
          <a:p>
            <a:pPr algn="just" eaLnBrk="1" hangingPunct="1">
              <a:lnSpc>
                <a:spcPct val="80000"/>
              </a:lnSpc>
              <a:buFont typeface="Wingdings" pitchFamily="2" charset="2"/>
              <a:buNone/>
              <a:defRPr/>
            </a:pPr>
            <a:r>
              <a:rPr lang="es-MX" sz="2400" dirty="0" smtClean="0">
                <a:solidFill>
                  <a:schemeClr val="tx2"/>
                </a:solidFill>
              </a:rPr>
              <a:t>Características </a:t>
            </a:r>
          </a:p>
          <a:p>
            <a:pPr algn="just" eaLnBrk="1" hangingPunct="1">
              <a:lnSpc>
                <a:spcPct val="80000"/>
              </a:lnSpc>
              <a:buFont typeface="Wingdings" pitchFamily="2" charset="2"/>
              <a:buNone/>
              <a:defRPr/>
            </a:pPr>
            <a:endParaRPr lang="es-MX" sz="2400" dirty="0" smtClean="0">
              <a:solidFill>
                <a:schemeClr val="tx2"/>
              </a:solidFill>
            </a:endParaRPr>
          </a:p>
          <a:p>
            <a:pPr algn="just" eaLnBrk="1" hangingPunct="1">
              <a:lnSpc>
                <a:spcPct val="80000"/>
              </a:lnSpc>
              <a:defRPr/>
            </a:pPr>
            <a:r>
              <a:rPr lang="es-MX" sz="2000" b="1" dirty="0" smtClean="0"/>
              <a:t>Multidisciplinario</a:t>
            </a:r>
            <a:endParaRPr lang="es-ES" sz="2000" b="1" dirty="0" smtClean="0"/>
          </a:p>
          <a:p>
            <a:pPr algn="just" eaLnBrk="1" hangingPunct="1">
              <a:lnSpc>
                <a:spcPct val="80000"/>
              </a:lnSpc>
              <a:defRPr/>
            </a:pPr>
            <a:r>
              <a:rPr lang="es-ES" sz="2000" b="1" dirty="0" smtClean="0"/>
              <a:t>Supranacional o universalista</a:t>
            </a:r>
          </a:p>
          <a:p>
            <a:pPr algn="just" eaLnBrk="1" hangingPunct="1">
              <a:lnSpc>
                <a:spcPct val="80000"/>
              </a:lnSpc>
              <a:defRPr/>
            </a:pPr>
            <a:r>
              <a:rPr lang="es-ES" sz="2000" b="1" dirty="0" smtClean="0"/>
              <a:t>Intergeneracional</a:t>
            </a:r>
          </a:p>
          <a:p>
            <a:pPr algn="just" eaLnBrk="1" hangingPunct="1">
              <a:lnSpc>
                <a:spcPct val="80000"/>
              </a:lnSpc>
              <a:defRPr/>
            </a:pPr>
            <a:r>
              <a:rPr lang="es-ES" sz="2000" b="1" dirty="0" smtClean="0"/>
              <a:t>Predominio de los intereses colectivos y difusos</a:t>
            </a:r>
          </a:p>
          <a:p>
            <a:pPr algn="just" eaLnBrk="1" hangingPunct="1">
              <a:lnSpc>
                <a:spcPct val="80000"/>
              </a:lnSpc>
              <a:defRPr/>
            </a:pPr>
            <a:r>
              <a:rPr lang="es-ES" sz="2000" b="1" dirty="0" smtClean="0"/>
              <a:t>Énfasis preventivo </a:t>
            </a:r>
          </a:p>
          <a:p>
            <a:pPr algn="just" eaLnBrk="1" hangingPunct="1">
              <a:lnSpc>
                <a:spcPct val="80000"/>
              </a:lnSpc>
              <a:defRPr/>
            </a:pPr>
            <a:r>
              <a:rPr lang="es-MX" sz="2000" b="1" dirty="0" smtClean="0"/>
              <a:t>Vinculación a los elementos científicos y técnicos</a:t>
            </a:r>
          </a:p>
          <a:p>
            <a:pPr eaLnBrk="1" hangingPunct="1">
              <a:lnSpc>
                <a:spcPct val="80000"/>
              </a:lnSpc>
              <a:defRPr/>
            </a:pPr>
            <a:endParaRPr lang="es-MX" sz="2000" dirty="0" smtClean="0">
              <a:solidFill>
                <a:schemeClr val="tx2"/>
              </a:solidFill>
            </a:endParaRPr>
          </a:p>
          <a:p>
            <a:pPr eaLnBrk="1" hangingPunct="1">
              <a:lnSpc>
                <a:spcPct val="80000"/>
              </a:lnSpc>
              <a:buFont typeface="Wingdings" pitchFamily="2" charset="2"/>
              <a:buNone/>
              <a:defRPr/>
            </a:pPr>
            <a:endParaRPr lang="es-MX" sz="1400" dirty="0" smtClean="0"/>
          </a:p>
          <a:p>
            <a:pPr eaLnBrk="1" hangingPunct="1">
              <a:lnSpc>
                <a:spcPct val="80000"/>
              </a:lnSpc>
              <a:defRPr/>
            </a:pPr>
            <a:endParaRPr lang="es-ES" sz="2400" dirty="0" smtClean="0"/>
          </a:p>
          <a:p>
            <a:pPr eaLnBrk="1" hangingPunct="1">
              <a:lnSpc>
                <a:spcPct val="80000"/>
              </a:lnSpc>
              <a:defRPr/>
            </a:pPr>
            <a:endParaRPr lang="es-MX" sz="2400" dirty="0" smtClean="0"/>
          </a:p>
        </p:txBody>
      </p:sp>
      <p:sp>
        <p:nvSpPr>
          <p:cNvPr id="3" name="5 Marcador de número de diapositiva"/>
          <p:cNvSpPr>
            <a:spLocks noGrp="1"/>
          </p:cNvSpPr>
          <p:nvPr>
            <p:ph type="sldNum" sz="quarter" idx="12"/>
          </p:nvPr>
        </p:nvSpPr>
        <p:spPr/>
        <p:txBody>
          <a:bodyPr/>
          <a:lstStyle/>
          <a:p>
            <a:pPr>
              <a:defRPr/>
            </a:pPr>
            <a:fld id="{DCF9E48F-D042-4ED4-B2B4-FB6973685C18}" type="slidenum">
              <a:rPr lang="es-ES"/>
              <a:pPr>
                <a:defRPr/>
              </a:pPr>
              <a:t>12</a:t>
            </a:fld>
            <a:endParaRPr lang="es-ES"/>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Rot="1" noChangeArrowheads="1"/>
          </p:cNvSpPr>
          <p:nvPr>
            <p:ph idx="1"/>
          </p:nvPr>
        </p:nvSpPr>
        <p:spPr>
          <a:xfrm>
            <a:off x="323850" y="692150"/>
            <a:ext cx="8521700" cy="5403850"/>
          </a:xfrm>
        </p:spPr>
        <p:txBody>
          <a:bodyPr/>
          <a:lstStyle/>
          <a:p>
            <a:pPr algn="ctr" eaLnBrk="1" hangingPunct="1">
              <a:defRPr/>
            </a:pPr>
            <a:r>
              <a:rPr lang="es-MX" sz="3600" smtClean="0">
                <a:solidFill>
                  <a:schemeClr val="tx2"/>
                </a:solidFill>
              </a:rPr>
              <a:t>Principios del Derecho Ambiental</a:t>
            </a:r>
          </a:p>
          <a:p>
            <a:pPr algn="ctr" eaLnBrk="1" hangingPunct="1">
              <a:defRPr/>
            </a:pPr>
            <a:endParaRPr lang="es-MX" sz="3600" smtClean="0">
              <a:solidFill>
                <a:schemeClr val="tx2"/>
              </a:solidFill>
            </a:endParaRPr>
          </a:p>
          <a:p>
            <a:pPr eaLnBrk="1" hangingPunct="1">
              <a:defRPr/>
            </a:pPr>
            <a:r>
              <a:rPr lang="es-MX" smtClean="0"/>
              <a:t>Principio de Desarrollo sostenible</a:t>
            </a:r>
          </a:p>
          <a:p>
            <a:pPr eaLnBrk="1" hangingPunct="1">
              <a:defRPr/>
            </a:pPr>
            <a:r>
              <a:rPr lang="es-MX" smtClean="0"/>
              <a:t>Principio de cooperación </a:t>
            </a:r>
          </a:p>
          <a:p>
            <a:pPr eaLnBrk="1" hangingPunct="1">
              <a:defRPr/>
            </a:pPr>
            <a:r>
              <a:rPr lang="es-MX" smtClean="0"/>
              <a:t>Principio de responsabilidad compartida pero diferenciada</a:t>
            </a:r>
          </a:p>
          <a:p>
            <a:pPr eaLnBrk="1" hangingPunct="1">
              <a:defRPr/>
            </a:pPr>
            <a:r>
              <a:rPr lang="es-MX" smtClean="0"/>
              <a:t>Principio de Prevención</a:t>
            </a:r>
          </a:p>
          <a:p>
            <a:pPr eaLnBrk="1" hangingPunct="1">
              <a:defRPr/>
            </a:pPr>
            <a:r>
              <a:rPr lang="es-MX" smtClean="0"/>
              <a:t>Principio de Precaución</a:t>
            </a:r>
          </a:p>
          <a:p>
            <a:pPr eaLnBrk="1" hangingPunct="1">
              <a:defRPr/>
            </a:pPr>
            <a:r>
              <a:rPr lang="es-MX" smtClean="0"/>
              <a:t>Principio contaminador pagador</a:t>
            </a:r>
            <a:endParaRPr lang="es-ES" smtClean="0"/>
          </a:p>
        </p:txBody>
      </p:sp>
      <p:sp>
        <p:nvSpPr>
          <p:cNvPr id="3" name="5 Marcador de número de diapositiva"/>
          <p:cNvSpPr>
            <a:spLocks noGrp="1"/>
          </p:cNvSpPr>
          <p:nvPr>
            <p:ph type="sldNum" sz="quarter" idx="12"/>
          </p:nvPr>
        </p:nvSpPr>
        <p:spPr/>
        <p:txBody>
          <a:bodyPr/>
          <a:lstStyle/>
          <a:p>
            <a:pPr>
              <a:defRPr/>
            </a:pPr>
            <a:fld id="{00A4A1B5-61CE-4FB3-AAEE-33CCF4904959}" type="slidenum">
              <a:rPr lang="es-ES"/>
              <a:pPr>
                <a:defRPr/>
              </a:pPr>
              <a:t>13</a:t>
            </a:fld>
            <a:endParaRPr lang="es-ES"/>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457200" y="244475"/>
            <a:ext cx="8385175" cy="808038"/>
          </a:xfrm>
        </p:spPr>
        <p:txBody>
          <a:bodyPr/>
          <a:lstStyle/>
          <a:p>
            <a:pPr eaLnBrk="1" hangingPunct="1">
              <a:defRPr/>
            </a:pPr>
            <a:r>
              <a:rPr lang="es-MX" sz="2400" smtClean="0"/>
              <a:t>                     Contenido de los principios</a:t>
            </a:r>
            <a:endParaRPr lang="es-ES" sz="2400" smtClean="0"/>
          </a:p>
        </p:txBody>
      </p:sp>
      <p:sp>
        <p:nvSpPr>
          <p:cNvPr id="25603" name="Rectangle 3"/>
          <p:cNvSpPr>
            <a:spLocks noGrp="1" noRot="1" noChangeArrowheads="1"/>
          </p:cNvSpPr>
          <p:nvPr>
            <p:ph idx="1"/>
          </p:nvPr>
        </p:nvSpPr>
        <p:spPr>
          <a:xfrm>
            <a:off x="323850" y="1125538"/>
            <a:ext cx="8294688" cy="5111750"/>
          </a:xfrm>
        </p:spPr>
        <p:txBody>
          <a:bodyPr/>
          <a:lstStyle/>
          <a:p>
            <a:pPr eaLnBrk="1" hangingPunct="1">
              <a:lnSpc>
                <a:spcPct val="80000"/>
              </a:lnSpc>
              <a:defRPr/>
            </a:pPr>
            <a:r>
              <a:rPr lang="es-SV" b="1" smtClean="0">
                <a:solidFill>
                  <a:schemeClr val="folHlink"/>
                </a:solidFill>
              </a:rPr>
              <a:t>Principio de cooperación.</a:t>
            </a:r>
            <a:r>
              <a:rPr lang="es-ES" smtClean="0"/>
              <a:t> </a:t>
            </a:r>
          </a:p>
          <a:p>
            <a:pPr algn="just" eaLnBrk="1" hangingPunct="1">
              <a:lnSpc>
                <a:spcPct val="80000"/>
              </a:lnSpc>
              <a:defRPr/>
            </a:pPr>
            <a:r>
              <a:rPr lang="es-SV" sz="2400" smtClean="0"/>
              <a:t>El principio 22 de la Declaración de Estocolmo de 1972, recoge la necesidad de cooperación de los Estados para desarrollar el derecho ambiental y el principio 24 vuelve a recoger este principio.</a:t>
            </a:r>
          </a:p>
          <a:p>
            <a:pPr algn="just" eaLnBrk="1" hangingPunct="1">
              <a:lnSpc>
                <a:spcPct val="80000"/>
              </a:lnSpc>
              <a:defRPr/>
            </a:pPr>
            <a:r>
              <a:rPr lang="es-SV" sz="2400" smtClean="0"/>
              <a:t>La Declaración de Río recoge nuevamente el principio aunque con una redacción distinta y más sucinta: </a:t>
            </a:r>
            <a:r>
              <a:rPr lang="es-SV" sz="2400" i="1" smtClean="0"/>
              <a:t>“</a:t>
            </a:r>
            <a:r>
              <a:rPr lang="es-SV" sz="2400" i="1" smtClean="0">
                <a:solidFill>
                  <a:schemeClr val="folHlink"/>
                </a:solidFill>
              </a:rPr>
              <a:t>Los Estados y las personas deberán cooperar de buena fe y con espíritu de solidaridad en la aplicación de los principios consagrados en esta Declaración y en el ulterior desarrollo del derecho internacional en la esfera del desarrollo sostenible.”</a:t>
            </a:r>
            <a:endParaRPr lang="es-SV" sz="2400" smtClean="0">
              <a:solidFill>
                <a:schemeClr val="folHlink"/>
              </a:solidFill>
            </a:endParaRPr>
          </a:p>
          <a:p>
            <a:pPr algn="just" eaLnBrk="1" hangingPunct="1">
              <a:lnSpc>
                <a:spcPct val="80000"/>
              </a:lnSpc>
              <a:defRPr/>
            </a:pPr>
            <a:r>
              <a:rPr lang="es-ES_tradnl" sz="2400" smtClean="0"/>
              <a:t>Distintos convenios multilaterales y bilaterales lo establecen, </a:t>
            </a:r>
            <a:r>
              <a:rPr lang="es-SV" sz="2400" smtClean="0"/>
              <a:t>Para el caso, este principio es recogido en el capitulo XVII del TLC entre Centroamérica y los Estados Unidos de América, ratificado por nuestro país.</a:t>
            </a:r>
            <a:endParaRPr lang="es-ES" sz="2400" smtClean="0"/>
          </a:p>
        </p:txBody>
      </p:sp>
      <p:sp>
        <p:nvSpPr>
          <p:cNvPr id="4" name="5 Marcador de número de diapositiva"/>
          <p:cNvSpPr>
            <a:spLocks noGrp="1"/>
          </p:cNvSpPr>
          <p:nvPr>
            <p:ph type="sldNum" sz="quarter" idx="12"/>
          </p:nvPr>
        </p:nvSpPr>
        <p:spPr/>
        <p:txBody>
          <a:bodyPr/>
          <a:lstStyle/>
          <a:p>
            <a:pPr>
              <a:defRPr/>
            </a:pPr>
            <a:fld id="{14CAD117-249B-4CD0-AB43-6A291291647D}" type="slidenum">
              <a:rPr lang="es-ES"/>
              <a:pPr>
                <a:defRPr/>
              </a:pPr>
              <a:t>14</a:t>
            </a:fld>
            <a:endParaRPr lang="es-ES"/>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Rot="1" noChangeArrowheads="1"/>
          </p:cNvSpPr>
          <p:nvPr>
            <p:ph idx="1"/>
          </p:nvPr>
        </p:nvSpPr>
        <p:spPr>
          <a:xfrm>
            <a:off x="250825" y="333375"/>
            <a:ext cx="8594725" cy="6048375"/>
          </a:xfrm>
        </p:spPr>
        <p:txBody>
          <a:bodyPr/>
          <a:lstStyle/>
          <a:p>
            <a:pPr algn="just" eaLnBrk="1" hangingPunct="1">
              <a:lnSpc>
                <a:spcPct val="80000"/>
              </a:lnSpc>
              <a:defRPr/>
            </a:pPr>
            <a:endParaRPr lang="es-SV" sz="300" smtClean="0"/>
          </a:p>
          <a:p>
            <a:pPr algn="ctr" eaLnBrk="1" hangingPunct="1">
              <a:lnSpc>
                <a:spcPct val="80000"/>
              </a:lnSpc>
              <a:buFont typeface="Wingdings" pitchFamily="2" charset="2"/>
              <a:buNone/>
              <a:defRPr/>
            </a:pPr>
            <a:r>
              <a:rPr lang="es-SV" sz="300" smtClean="0"/>
              <a:t>                             </a:t>
            </a:r>
            <a:r>
              <a:rPr lang="es-SV" sz="1800" smtClean="0">
                <a:solidFill>
                  <a:schemeClr val="folHlink"/>
                </a:solidFill>
              </a:rPr>
              <a:t>PRINCIPIO DE DESARROLLO SOSTENIBLE </a:t>
            </a:r>
          </a:p>
          <a:p>
            <a:pPr algn="ctr" eaLnBrk="1" hangingPunct="1">
              <a:lnSpc>
                <a:spcPct val="80000"/>
              </a:lnSpc>
              <a:buFont typeface="Wingdings" pitchFamily="2" charset="2"/>
              <a:buNone/>
              <a:defRPr/>
            </a:pPr>
            <a:endParaRPr lang="es-SV" sz="1800" smtClean="0">
              <a:solidFill>
                <a:schemeClr val="folHlink"/>
              </a:solidFill>
            </a:endParaRPr>
          </a:p>
          <a:p>
            <a:pPr algn="ctr" eaLnBrk="1" hangingPunct="1">
              <a:lnSpc>
                <a:spcPct val="80000"/>
              </a:lnSpc>
              <a:buFont typeface="Wingdings" pitchFamily="2" charset="2"/>
              <a:buNone/>
              <a:defRPr/>
            </a:pPr>
            <a:endParaRPr lang="es-SV" sz="1800" smtClean="0">
              <a:solidFill>
                <a:schemeClr val="folHlink"/>
              </a:solidFill>
            </a:endParaRPr>
          </a:p>
          <a:p>
            <a:pPr algn="just" eaLnBrk="1" hangingPunct="1">
              <a:lnSpc>
                <a:spcPct val="80000"/>
              </a:lnSpc>
              <a:defRPr/>
            </a:pPr>
            <a:r>
              <a:rPr lang="es-SV" sz="1800" smtClean="0"/>
              <a:t>La cristalización del término desarrollo sostenible aparece asociada de forma inseparable al llamado </a:t>
            </a:r>
            <a:r>
              <a:rPr lang="es-SV" sz="1800" b="1" smtClean="0">
                <a:solidFill>
                  <a:schemeClr val="folHlink"/>
                </a:solidFill>
              </a:rPr>
              <a:t>Informe </a:t>
            </a:r>
            <a:r>
              <a:rPr lang="es-SV" sz="1800" b="1" i="1" smtClean="0">
                <a:solidFill>
                  <a:schemeClr val="folHlink"/>
                </a:solidFill>
              </a:rPr>
              <a:t>Brundtland</a:t>
            </a:r>
            <a:r>
              <a:rPr lang="es-SV" sz="1800" smtClean="0"/>
              <a:t> (1987) (Informe de la Comisión Mundial sobre Medio Ambiente y Desarrollo: “Nuestro Futuro Común”) que </a:t>
            </a:r>
            <a:r>
              <a:rPr lang="es-SV" sz="1800" smtClean="0">
                <a:solidFill>
                  <a:schemeClr val="folHlink"/>
                </a:solidFill>
              </a:rPr>
              <a:t>lo definió como “el desarrollo que cubre las necesidades del presente sin comprometer la habilidad de las generaciones futuras de cubrir sus propias necesidades”</a:t>
            </a:r>
            <a:r>
              <a:rPr lang="es-ES" sz="1800" smtClean="0"/>
              <a:t> </a:t>
            </a:r>
          </a:p>
          <a:p>
            <a:pPr algn="just" eaLnBrk="1" hangingPunct="1">
              <a:lnSpc>
                <a:spcPct val="80000"/>
              </a:lnSpc>
              <a:buFont typeface="Wingdings" pitchFamily="2" charset="2"/>
              <a:buNone/>
              <a:defRPr/>
            </a:pPr>
            <a:endParaRPr lang="es-ES" sz="1800" smtClean="0"/>
          </a:p>
          <a:p>
            <a:pPr algn="just" eaLnBrk="1" hangingPunct="1">
              <a:lnSpc>
                <a:spcPct val="80000"/>
              </a:lnSpc>
              <a:defRPr/>
            </a:pPr>
            <a:r>
              <a:rPr lang="es-SV" sz="1800" smtClean="0"/>
              <a:t>Ley del Medio Ambiente Salvadoreña LMA en el art. 5 define el desarrollo sostenible como “… </a:t>
            </a:r>
            <a:r>
              <a:rPr lang="es-SV" sz="1800" i="1" smtClean="0">
                <a:solidFill>
                  <a:schemeClr val="folHlink"/>
                </a:solidFill>
              </a:rPr>
              <a:t>el mejoramiento de la calidad de vida de las presentes generaciones, con desarrollo económico, democracia política equidad y equilibrio ecológico, sin menoscabo de la calidad de vida de las generaciones venideras</a:t>
            </a:r>
            <a:r>
              <a:rPr lang="es-SV" sz="1800" smtClean="0">
                <a:solidFill>
                  <a:schemeClr val="folHlink"/>
                </a:solidFill>
              </a:rPr>
              <a:t>”</a:t>
            </a:r>
            <a:r>
              <a:rPr lang="es-ES" sz="1800" smtClean="0">
                <a:solidFill>
                  <a:schemeClr val="folHlink"/>
                </a:solidFill>
              </a:rPr>
              <a:t> .</a:t>
            </a:r>
          </a:p>
          <a:p>
            <a:pPr algn="just" eaLnBrk="1" hangingPunct="1">
              <a:lnSpc>
                <a:spcPct val="80000"/>
              </a:lnSpc>
              <a:buFont typeface="Wingdings" pitchFamily="2" charset="2"/>
              <a:buNone/>
              <a:defRPr/>
            </a:pPr>
            <a:endParaRPr lang="es-ES" sz="1800" smtClean="0">
              <a:solidFill>
                <a:schemeClr val="folHlink"/>
              </a:solidFill>
            </a:endParaRPr>
          </a:p>
          <a:p>
            <a:pPr algn="just" eaLnBrk="1" hangingPunct="1">
              <a:lnSpc>
                <a:spcPct val="80000"/>
              </a:lnSpc>
              <a:defRPr/>
            </a:pPr>
            <a:r>
              <a:rPr lang="es-ES_tradnl" sz="1800" smtClean="0"/>
              <a:t>Se compone de una combinación de sub principios.</a:t>
            </a:r>
          </a:p>
          <a:p>
            <a:pPr algn="just" eaLnBrk="1" hangingPunct="1">
              <a:lnSpc>
                <a:spcPct val="80000"/>
              </a:lnSpc>
              <a:buFont typeface="Wingdings" pitchFamily="2" charset="2"/>
              <a:buAutoNum type="alphaLcPeriod"/>
              <a:defRPr/>
            </a:pPr>
            <a:r>
              <a:rPr lang="es-ES_tradnl" sz="1800" smtClean="0">
                <a:solidFill>
                  <a:schemeClr val="tx2"/>
                </a:solidFill>
              </a:rPr>
              <a:t>Integración de protección ambiental y desarrollo económico.</a:t>
            </a:r>
          </a:p>
          <a:p>
            <a:pPr algn="just" eaLnBrk="1" hangingPunct="1">
              <a:lnSpc>
                <a:spcPct val="80000"/>
              </a:lnSpc>
              <a:buFont typeface="Wingdings" pitchFamily="2" charset="2"/>
              <a:buAutoNum type="alphaLcPeriod"/>
              <a:defRPr/>
            </a:pPr>
            <a:r>
              <a:rPr lang="es-ES_tradnl" sz="1800" smtClean="0">
                <a:solidFill>
                  <a:schemeClr val="tx2"/>
                </a:solidFill>
              </a:rPr>
              <a:t>Uso Sostenible </a:t>
            </a:r>
          </a:p>
          <a:p>
            <a:pPr algn="just" eaLnBrk="1" hangingPunct="1">
              <a:lnSpc>
                <a:spcPct val="80000"/>
              </a:lnSpc>
              <a:buFont typeface="Wingdings" pitchFamily="2" charset="2"/>
              <a:buAutoNum type="alphaLcPeriod"/>
              <a:defRPr/>
            </a:pPr>
            <a:r>
              <a:rPr lang="es-ES_tradnl" sz="1800" smtClean="0">
                <a:solidFill>
                  <a:schemeClr val="tx2"/>
                </a:solidFill>
              </a:rPr>
              <a:t>Equidad intergeneracional</a:t>
            </a:r>
          </a:p>
          <a:p>
            <a:pPr algn="just" eaLnBrk="1" hangingPunct="1">
              <a:lnSpc>
                <a:spcPct val="80000"/>
              </a:lnSpc>
              <a:buFont typeface="Wingdings" pitchFamily="2" charset="2"/>
              <a:buAutoNum type="alphaLcPeriod"/>
              <a:defRPr/>
            </a:pPr>
            <a:r>
              <a:rPr lang="es-ES_tradnl" sz="1800" smtClean="0">
                <a:solidFill>
                  <a:schemeClr val="tx2"/>
                </a:solidFill>
              </a:rPr>
              <a:t>Equidad intrageneracional</a:t>
            </a:r>
          </a:p>
          <a:p>
            <a:pPr algn="just" eaLnBrk="1" hangingPunct="1">
              <a:lnSpc>
                <a:spcPct val="80000"/>
              </a:lnSpc>
              <a:buFont typeface="Wingdings" pitchFamily="2" charset="2"/>
              <a:buNone/>
              <a:defRPr/>
            </a:pPr>
            <a:endParaRPr lang="es-ES_tradnl" sz="1800" smtClean="0">
              <a:solidFill>
                <a:schemeClr val="tx2"/>
              </a:solidFill>
            </a:endParaRPr>
          </a:p>
          <a:p>
            <a:pPr algn="just" eaLnBrk="1" hangingPunct="1">
              <a:lnSpc>
                <a:spcPct val="80000"/>
              </a:lnSpc>
              <a:buFont typeface="Wingdings" pitchFamily="2" charset="2"/>
              <a:buNone/>
              <a:defRPr/>
            </a:pPr>
            <a:endParaRPr lang="es-ES_tradnl" sz="1000" smtClean="0">
              <a:solidFill>
                <a:schemeClr val="tx2"/>
              </a:solidFill>
            </a:endParaRPr>
          </a:p>
          <a:p>
            <a:pPr algn="just" eaLnBrk="1" hangingPunct="1">
              <a:lnSpc>
                <a:spcPct val="80000"/>
              </a:lnSpc>
              <a:buFont typeface="Wingdings" pitchFamily="2" charset="2"/>
              <a:buNone/>
              <a:defRPr/>
            </a:pPr>
            <a:r>
              <a:rPr lang="es-ES_tradnl" sz="1400" b="1" smtClean="0">
                <a:solidFill>
                  <a:schemeClr val="tx2"/>
                </a:solidFill>
              </a:rPr>
              <a:t>¿existe una verdadera armonización entre ambiente y desarrollo?</a:t>
            </a:r>
          </a:p>
          <a:p>
            <a:pPr eaLnBrk="1" hangingPunct="1">
              <a:lnSpc>
                <a:spcPct val="80000"/>
              </a:lnSpc>
              <a:defRPr/>
            </a:pPr>
            <a:endParaRPr lang="es-ES" sz="1400" b="1" smtClean="0"/>
          </a:p>
        </p:txBody>
      </p:sp>
      <p:sp>
        <p:nvSpPr>
          <p:cNvPr id="3" name="5 Marcador de número de diapositiva"/>
          <p:cNvSpPr>
            <a:spLocks noGrp="1"/>
          </p:cNvSpPr>
          <p:nvPr>
            <p:ph type="sldNum" sz="quarter" idx="12"/>
          </p:nvPr>
        </p:nvSpPr>
        <p:spPr/>
        <p:txBody>
          <a:bodyPr/>
          <a:lstStyle/>
          <a:p>
            <a:pPr>
              <a:defRPr/>
            </a:pPr>
            <a:fld id="{A94E0DDC-F277-4EA9-8D14-089A791A41B1}" type="slidenum">
              <a:rPr lang="es-ES"/>
              <a:pPr>
                <a:defRPr/>
              </a:pPr>
              <a:t>15</a:t>
            </a:fld>
            <a:endParaRPr lang="es-ES"/>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457200" y="244475"/>
            <a:ext cx="8385175" cy="231775"/>
          </a:xfrm>
        </p:spPr>
        <p:txBody>
          <a:bodyPr>
            <a:normAutofit fontScale="90000"/>
          </a:bodyPr>
          <a:lstStyle/>
          <a:p>
            <a:pPr algn="ctr" eaLnBrk="1" hangingPunct="1">
              <a:defRPr/>
            </a:pPr>
            <a:r>
              <a:rPr lang="es-MX" sz="2000" smtClean="0"/>
              <a:t>PRINCIPIO DE PREVENCIÓN</a:t>
            </a:r>
            <a:r>
              <a:rPr lang="es-MX" sz="2800" smtClean="0"/>
              <a:t> </a:t>
            </a:r>
            <a:endParaRPr lang="es-ES" sz="2800" smtClean="0"/>
          </a:p>
        </p:txBody>
      </p:sp>
      <p:sp>
        <p:nvSpPr>
          <p:cNvPr id="27651" name="Rectangle 3"/>
          <p:cNvSpPr>
            <a:spLocks noGrp="1" noRot="1" noChangeArrowheads="1"/>
          </p:cNvSpPr>
          <p:nvPr>
            <p:ph idx="1"/>
          </p:nvPr>
        </p:nvSpPr>
        <p:spPr>
          <a:xfrm>
            <a:off x="0" y="620713"/>
            <a:ext cx="9144000" cy="5472112"/>
          </a:xfrm>
        </p:spPr>
        <p:txBody>
          <a:bodyPr/>
          <a:lstStyle/>
          <a:p>
            <a:pPr algn="just" eaLnBrk="1" hangingPunct="1">
              <a:lnSpc>
                <a:spcPct val="80000"/>
              </a:lnSpc>
              <a:defRPr/>
            </a:pPr>
            <a:r>
              <a:rPr lang="es-SV" sz="1600" b="1" dirty="0" smtClean="0"/>
              <a:t>El principio de prevención aparece implícitamente en los casos </a:t>
            </a:r>
            <a:r>
              <a:rPr lang="es-SV" sz="1600" b="1" i="1" dirty="0" err="1" smtClean="0"/>
              <a:t>Trail</a:t>
            </a:r>
            <a:r>
              <a:rPr lang="es-SV" sz="1600" b="1" i="1" dirty="0" smtClean="0"/>
              <a:t> </a:t>
            </a:r>
            <a:r>
              <a:rPr lang="es-SV" sz="1600" b="1" i="1" dirty="0" err="1" smtClean="0"/>
              <a:t>Smelter</a:t>
            </a:r>
            <a:r>
              <a:rPr lang="es-SV" sz="1600" b="1" dirty="0" smtClean="0"/>
              <a:t> y </a:t>
            </a:r>
            <a:r>
              <a:rPr lang="es-SV" sz="1600" b="1" i="1" dirty="0" smtClean="0"/>
              <a:t>Lac </a:t>
            </a:r>
            <a:r>
              <a:rPr lang="es-SV" sz="1600" b="1" i="1" dirty="0" err="1" smtClean="0"/>
              <a:t>Lanoux</a:t>
            </a:r>
            <a:r>
              <a:rPr lang="es-SV" sz="1600" b="1" i="1" dirty="0" smtClean="0"/>
              <a:t>, y </a:t>
            </a:r>
            <a:r>
              <a:rPr lang="es-SV" sz="1600" b="1" dirty="0" smtClean="0"/>
              <a:t>se encuentra ampliamente apoyado en diferentes instrumentos internacionales tales como: Declaración de Estocolmo  de 1972, el Borrador de Principios del PNUMA (1978), la Carta Mundial de la Naturaleza de 1982 y la Declaración de Río de 1992, entre otros. En este sentido, el principio 11 de la Declaración de Río.</a:t>
            </a:r>
          </a:p>
          <a:p>
            <a:pPr algn="just" eaLnBrk="1" hangingPunct="1">
              <a:lnSpc>
                <a:spcPct val="80000"/>
              </a:lnSpc>
              <a:defRPr/>
            </a:pPr>
            <a:endParaRPr lang="es-SV" sz="1600" b="1" dirty="0" smtClean="0"/>
          </a:p>
          <a:p>
            <a:pPr algn="just" eaLnBrk="1" hangingPunct="1">
              <a:lnSpc>
                <a:spcPct val="80000"/>
              </a:lnSpc>
              <a:defRPr/>
            </a:pPr>
            <a:endParaRPr lang="es-SV" sz="1600" b="1" dirty="0" smtClean="0"/>
          </a:p>
          <a:p>
            <a:pPr algn="just" eaLnBrk="1" hangingPunct="1">
              <a:lnSpc>
                <a:spcPct val="80000"/>
              </a:lnSpc>
              <a:defRPr/>
            </a:pPr>
            <a:r>
              <a:rPr lang="es-SV" sz="1600" b="1" dirty="0" smtClean="0">
                <a:solidFill>
                  <a:schemeClr val="folHlink"/>
                </a:solidFill>
              </a:rPr>
              <a:t>Aparece expresamente en el artículo 174.2 del Tratado de la Unión Europea. En el ordenamiento salvadoreño establece en la LMA en el art. 2 como principio de la  Política Nacional del Medio Ambiente literal: </a:t>
            </a:r>
            <a:r>
              <a:rPr lang="es-SV" sz="1600" b="1" i="1" dirty="0" smtClean="0">
                <a:solidFill>
                  <a:schemeClr val="folHlink"/>
                </a:solidFill>
              </a:rPr>
              <a:t>e)  En la gestión de protección del medio ambiente, prevalecerá el principio de prevención y precaución.</a:t>
            </a:r>
            <a:r>
              <a:rPr lang="es-SV" sz="1600" b="1" dirty="0" smtClean="0"/>
              <a:t> </a:t>
            </a:r>
            <a:r>
              <a:rPr lang="es-ES" sz="1600" b="1" dirty="0" smtClean="0"/>
              <a:t> </a:t>
            </a:r>
          </a:p>
          <a:p>
            <a:pPr algn="just" eaLnBrk="1" hangingPunct="1">
              <a:lnSpc>
                <a:spcPct val="80000"/>
              </a:lnSpc>
              <a:defRPr/>
            </a:pPr>
            <a:endParaRPr lang="es-ES" sz="1600" b="1" dirty="0" smtClean="0"/>
          </a:p>
          <a:p>
            <a:pPr algn="just" eaLnBrk="1" hangingPunct="1">
              <a:lnSpc>
                <a:spcPct val="80000"/>
              </a:lnSpc>
              <a:defRPr/>
            </a:pPr>
            <a:r>
              <a:rPr lang="es-ES_tradnl" sz="2000" b="1" dirty="0" smtClean="0"/>
              <a:t>Aplicación del principio es a través de la técnica de </a:t>
            </a:r>
            <a:r>
              <a:rPr lang="es-ES_tradnl" sz="2000" b="1" dirty="0" smtClean="0">
                <a:solidFill>
                  <a:schemeClr val="tx2"/>
                </a:solidFill>
              </a:rPr>
              <a:t>EVALUACIÓN DE IMPACTO AMBIENTAL</a:t>
            </a:r>
          </a:p>
          <a:p>
            <a:pPr algn="just" eaLnBrk="1" hangingPunct="1">
              <a:lnSpc>
                <a:spcPct val="80000"/>
              </a:lnSpc>
              <a:defRPr/>
            </a:pPr>
            <a:endParaRPr lang="es-ES_tradnl" sz="2000" b="1" dirty="0" smtClean="0"/>
          </a:p>
          <a:p>
            <a:pPr algn="just" eaLnBrk="1" hangingPunct="1">
              <a:lnSpc>
                <a:spcPct val="80000"/>
              </a:lnSpc>
              <a:defRPr/>
            </a:pPr>
            <a:r>
              <a:rPr lang="es-ES_tradnl" sz="1600" b="1" dirty="0" smtClean="0">
                <a:solidFill>
                  <a:schemeClr val="folHlink"/>
                </a:solidFill>
              </a:rPr>
              <a:t>INSTRUMENTOS INTERNACIONALES</a:t>
            </a:r>
          </a:p>
          <a:p>
            <a:pPr algn="just" eaLnBrk="1" hangingPunct="1">
              <a:lnSpc>
                <a:spcPct val="80000"/>
              </a:lnSpc>
              <a:defRPr/>
            </a:pPr>
            <a:r>
              <a:rPr lang="es-ES_tradnl" sz="1600" b="1" dirty="0" smtClean="0"/>
              <a:t>Convención RAMSAR DE 1971</a:t>
            </a:r>
          </a:p>
          <a:p>
            <a:pPr algn="just" eaLnBrk="1" hangingPunct="1">
              <a:lnSpc>
                <a:spcPct val="80000"/>
              </a:lnSpc>
              <a:defRPr/>
            </a:pPr>
            <a:r>
              <a:rPr lang="es-ES_tradnl" sz="1600" b="1" dirty="0" smtClean="0"/>
              <a:t>Convención de las Naciones Unidas sobre el Derecho del Mar de 1982</a:t>
            </a:r>
          </a:p>
          <a:p>
            <a:pPr algn="just" eaLnBrk="1" hangingPunct="1">
              <a:lnSpc>
                <a:spcPct val="80000"/>
              </a:lnSpc>
              <a:defRPr/>
            </a:pPr>
            <a:r>
              <a:rPr lang="es-ES_tradnl" sz="1600" b="1" dirty="0" smtClean="0"/>
              <a:t>Carta Mundial de la Naturaleza de 1982</a:t>
            </a:r>
          </a:p>
          <a:p>
            <a:pPr algn="just" eaLnBrk="1" hangingPunct="1">
              <a:lnSpc>
                <a:spcPct val="80000"/>
              </a:lnSpc>
              <a:defRPr/>
            </a:pPr>
            <a:r>
              <a:rPr lang="es-ES_tradnl" sz="1600" b="1" dirty="0" smtClean="0"/>
              <a:t>Convenio de la Comisión Económica para Europa de Naciones Unidas sobre  EIA en el contexto transfronterizo de 1991</a:t>
            </a:r>
          </a:p>
          <a:p>
            <a:pPr algn="just" eaLnBrk="1" hangingPunct="1">
              <a:lnSpc>
                <a:spcPct val="80000"/>
              </a:lnSpc>
              <a:defRPr/>
            </a:pPr>
            <a:r>
              <a:rPr lang="es-ES_tradnl" sz="1600" b="1" dirty="0" smtClean="0"/>
              <a:t>Convenio de Diversidad Biológica </a:t>
            </a:r>
          </a:p>
          <a:p>
            <a:pPr algn="just" eaLnBrk="1" hangingPunct="1">
              <a:lnSpc>
                <a:spcPct val="80000"/>
              </a:lnSpc>
              <a:defRPr/>
            </a:pPr>
            <a:r>
              <a:rPr lang="es-ES_tradnl" sz="1600" b="1" dirty="0" smtClean="0"/>
              <a:t>Convención Marco de las Naciones Unidas sobre el Cambio Climático</a:t>
            </a:r>
            <a:endParaRPr lang="es-ES" sz="1600" b="1" dirty="0" smtClean="0"/>
          </a:p>
        </p:txBody>
      </p:sp>
      <p:sp>
        <p:nvSpPr>
          <p:cNvPr id="4" name="5 Marcador de número de diapositiva"/>
          <p:cNvSpPr>
            <a:spLocks noGrp="1"/>
          </p:cNvSpPr>
          <p:nvPr>
            <p:ph type="sldNum" sz="quarter" idx="12"/>
          </p:nvPr>
        </p:nvSpPr>
        <p:spPr/>
        <p:txBody>
          <a:bodyPr/>
          <a:lstStyle/>
          <a:p>
            <a:pPr>
              <a:defRPr/>
            </a:pPr>
            <a:fld id="{46A2D71D-6D9E-4423-B7E9-C5C02CB97E69}" type="slidenum">
              <a:rPr lang="es-ES"/>
              <a:pPr>
                <a:defRPr/>
              </a:pPr>
              <a:t>16</a:t>
            </a:fld>
            <a:endParaRPr lang="es-ES"/>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468313" y="476250"/>
            <a:ext cx="8385175" cy="423863"/>
          </a:xfrm>
        </p:spPr>
        <p:txBody>
          <a:bodyPr/>
          <a:lstStyle/>
          <a:p>
            <a:pPr eaLnBrk="1" hangingPunct="1">
              <a:defRPr/>
            </a:pPr>
            <a:r>
              <a:rPr lang="es-MX" sz="1800" smtClean="0"/>
              <a:t>                                   PRINCIPIO DE PRECAUCIÓN  </a:t>
            </a:r>
            <a:endParaRPr lang="es-ES" sz="1800" smtClean="0"/>
          </a:p>
        </p:txBody>
      </p:sp>
      <p:sp>
        <p:nvSpPr>
          <p:cNvPr id="28675" name="Rectangle 3"/>
          <p:cNvSpPr>
            <a:spLocks noGrp="1" noRot="1" noChangeArrowheads="1"/>
          </p:cNvSpPr>
          <p:nvPr>
            <p:ph idx="1"/>
          </p:nvPr>
        </p:nvSpPr>
        <p:spPr>
          <a:xfrm>
            <a:off x="549275" y="981075"/>
            <a:ext cx="8343900" cy="5327650"/>
          </a:xfrm>
        </p:spPr>
        <p:txBody>
          <a:bodyPr/>
          <a:lstStyle/>
          <a:p>
            <a:pPr algn="just" eaLnBrk="1" hangingPunct="1">
              <a:lnSpc>
                <a:spcPct val="80000"/>
              </a:lnSpc>
              <a:buFont typeface="Wingdings" pitchFamily="2" charset="2"/>
              <a:buNone/>
              <a:defRPr/>
            </a:pPr>
            <a:r>
              <a:rPr lang="es-SV" sz="1600" smtClean="0"/>
              <a:t>      </a:t>
            </a:r>
            <a:r>
              <a:rPr lang="es-SV" sz="1600" smtClean="0">
                <a:solidFill>
                  <a:schemeClr val="folHlink"/>
                </a:solidFill>
              </a:rPr>
              <a:t>El principio 15 de la Declaración de Río que dice:</a:t>
            </a:r>
            <a:r>
              <a:rPr lang="es-SV" sz="1600" i="1" smtClean="0">
                <a:solidFill>
                  <a:schemeClr val="folHlink"/>
                </a:solidFill>
              </a:rPr>
              <a:t> “Con el fin de proteger el medio ambiente, los Estados deberán aplicar ampliamente el criterio de precaución conforme a sus capacidades. Cuando haya peligro de daño grave o irreversible, la falta de certeza científica absoluta no deberá utilizarse como razón para postergar la adopción de medidas eficaces en función de los costos para impedir la degradación del medio ambiente”.</a:t>
            </a:r>
            <a:r>
              <a:rPr lang="es-ES" smtClean="0">
                <a:solidFill>
                  <a:schemeClr val="folHlink"/>
                </a:solidFill>
              </a:rPr>
              <a:t> </a:t>
            </a:r>
          </a:p>
          <a:p>
            <a:pPr algn="just" eaLnBrk="1" hangingPunct="1">
              <a:lnSpc>
                <a:spcPct val="85000"/>
              </a:lnSpc>
              <a:defRPr/>
            </a:pPr>
            <a:r>
              <a:rPr lang="es-SV" sz="1400" smtClean="0"/>
              <a:t>La LMA, lo acogió en el art. 2 letra “e” como principio de la Política Nacional del Medio Ambiente</a:t>
            </a:r>
            <a:r>
              <a:rPr lang="es-SV" smtClean="0"/>
              <a:t>.</a:t>
            </a:r>
          </a:p>
          <a:p>
            <a:pPr algn="just" eaLnBrk="1" hangingPunct="1">
              <a:lnSpc>
                <a:spcPct val="85000"/>
              </a:lnSpc>
              <a:defRPr/>
            </a:pPr>
            <a:r>
              <a:rPr lang="es-SV" smtClean="0"/>
              <a:t>¿Cuál es la finalidad de este principio?</a:t>
            </a:r>
          </a:p>
          <a:p>
            <a:pPr algn="just" eaLnBrk="1" hangingPunct="1">
              <a:lnSpc>
                <a:spcPct val="85000"/>
              </a:lnSpc>
              <a:defRPr/>
            </a:pPr>
            <a:r>
              <a:rPr lang="es-SV" smtClean="0"/>
              <a:t>¿Hasta donde es aplicable este principio?</a:t>
            </a:r>
          </a:p>
          <a:p>
            <a:pPr algn="just" eaLnBrk="1" hangingPunct="1">
              <a:lnSpc>
                <a:spcPct val="85000"/>
              </a:lnSpc>
              <a:defRPr/>
            </a:pPr>
            <a:r>
              <a:rPr lang="es-SV" smtClean="0"/>
              <a:t>¿Hay un cumplimiento de parte de los entes administrativos en la ejecución de proyectos?</a:t>
            </a:r>
            <a:endParaRPr lang="es-ES" smtClean="0"/>
          </a:p>
          <a:p>
            <a:pPr eaLnBrk="1" hangingPunct="1">
              <a:lnSpc>
                <a:spcPct val="80000"/>
              </a:lnSpc>
              <a:defRPr/>
            </a:pPr>
            <a:endParaRPr lang="es-ES" sz="1800" smtClean="0"/>
          </a:p>
        </p:txBody>
      </p:sp>
      <p:sp>
        <p:nvSpPr>
          <p:cNvPr id="4" name="5 Marcador de número de diapositiva"/>
          <p:cNvSpPr>
            <a:spLocks noGrp="1"/>
          </p:cNvSpPr>
          <p:nvPr>
            <p:ph type="sldNum" sz="quarter" idx="12"/>
          </p:nvPr>
        </p:nvSpPr>
        <p:spPr/>
        <p:txBody>
          <a:bodyPr/>
          <a:lstStyle/>
          <a:p>
            <a:pPr>
              <a:defRPr/>
            </a:pPr>
            <a:fld id="{B8D93DA5-B338-42BB-988C-90099CE13488}" type="slidenum">
              <a:rPr lang="es-ES"/>
              <a:pPr>
                <a:defRPr/>
              </a:pPr>
              <a:t>17</a:t>
            </a:fld>
            <a:endParaRPr lang="es-ES"/>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457200" y="244475"/>
            <a:ext cx="8385175" cy="663575"/>
          </a:xfrm>
        </p:spPr>
        <p:txBody>
          <a:bodyPr/>
          <a:lstStyle/>
          <a:p>
            <a:pPr eaLnBrk="1" hangingPunct="1">
              <a:defRPr/>
            </a:pPr>
            <a:r>
              <a:rPr lang="es-MX" sz="2800" smtClean="0"/>
              <a:t>PRINCIPIO “QUIEN CONTAMINA PAGA”</a:t>
            </a:r>
            <a:endParaRPr lang="es-ES" sz="2800" smtClean="0"/>
          </a:p>
        </p:txBody>
      </p:sp>
      <p:sp>
        <p:nvSpPr>
          <p:cNvPr id="29699" name="Rectangle 3"/>
          <p:cNvSpPr>
            <a:spLocks noGrp="1" noRot="1" noChangeArrowheads="1"/>
          </p:cNvSpPr>
          <p:nvPr>
            <p:ph idx="1"/>
          </p:nvPr>
        </p:nvSpPr>
        <p:spPr>
          <a:xfrm>
            <a:off x="395288" y="981075"/>
            <a:ext cx="8450262" cy="5473700"/>
          </a:xfrm>
        </p:spPr>
        <p:txBody>
          <a:bodyPr/>
          <a:lstStyle/>
          <a:p>
            <a:pPr eaLnBrk="1" hangingPunct="1">
              <a:lnSpc>
                <a:spcPct val="80000"/>
              </a:lnSpc>
              <a:defRPr/>
            </a:pPr>
            <a:r>
              <a:rPr lang="es-SV" sz="1800" smtClean="0"/>
              <a:t>Su aparición se vincula a varias recomendaciones de la Organización para la Cooperación y el Desarrollo Económico (OCDE) de principios de la década de 1970. </a:t>
            </a:r>
          </a:p>
          <a:p>
            <a:pPr eaLnBrk="1" hangingPunct="1">
              <a:lnSpc>
                <a:spcPct val="80000"/>
              </a:lnSpc>
              <a:defRPr/>
            </a:pPr>
            <a:r>
              <a:rPr lang="es-SV" sz="1800" smtClean="0"/>
              <a:t>En Europa se remonta al primer programa de acción ambiental de 1973, forma parte, desde 1986 con la reforma operada a través del Acta Única Europea, del Tratado Constitutivo de la Comunidad Europea.</a:t>
            </a:r>
            <a:r>
              <a:rPr lang="es-ES" sz="1800" smtClean="0"/>
              <a:t> </a:t>
            </a:r>
          </a:p>
          <a:p>
            <a:pPr eaLnBrk="1" hangingPunct="1">
              <a:lnSpc>
                <a:spcPct val="80000"/>
              </a:lnSpc>
              <a:buFont typeface="Wingdings" pitchFamily="2" charset="2"/>
              <a:buNone/>
              <a:defRPr/>
            </a:pPr>
            <a:endParaRPr lang="es-ES" sz="1800" smtClean="0"/>
          </a:p>
          <a:p>
            <a:pPr algn="just" eaLnBrk="1" hangingPunct="1">
              <a:lnSpc>
                <a:spcPct val="80000"/>
              </a:lnSpc>
              <a:defRPr/>
            </a:pPr>
            <a:r>
              <a:rPr lang="es-SV" sz="1800" smtClean="0"/>
              <a:t>La Declaración de Río  de 1992, es el texto global que recoge el principio. El principio 16 de la misma lo recoge de la siguiente manera</a:t>
            </a:r>
            <a:r>
              <a:rPr lang="es-SV" sz="1800" i="1" smtClean="0"/>
              <a:t>:“</a:t>
            </a:r>
            <a:r>
              <a:rPr lang="es-SV" sz="1800" i="1" smtClean="0">
                <a:solidFill>
                  <a:schemeClr val="folHlink"/>
                </a:solidFill>
              </a:rPr>
              <a:t>Las autoridades nacionales deberían procurar fomentar la internalización de los costos ambientales y el uso de instrumentos económicos, teniendo en cuenta el criterio de que el que contamina debe, en principio, cargar con los costos de la contaminación, teniendo debidamente en cuenta el interés público y sin distorsionar el comercio ni las inversiones internacionales.”</a:t>
            </a:r>
            <a:r>
              <a:rPr lang="es-ES" sz="1800" smtClean="0"/>
              <a:t> </a:t>
            </a:r>
          </a:p>
          <a:p>
            <a:pPr algn="just" eaLnBrk="1" hangingPunct="1">
              <a:lnSpc>
                <a:spcPct val="80000"/>
              </a:lnSpc>
              <a:buFont typeface="Wingdings" pitchFamily="2" charset="2"/>
              <a:buNone/>
              <a:defRPr/>
            </a:pPr>
            <a:endParaRPr lang="es-ES" sz="1800" smtClean="0"/>
          </a:p>
          <a:p>
            <a:pPr algn="just" eaLnBrk="1" hangingPunct="1">
              <a:lnSpc>
                <a:spcPct val="80000"/>
              </a:lnSpc>
              <a:defRPr/>
            </a:pPr>
            <a:r>
              <a:rPr lang="es-ES_tradnl" sz="2000" smtClean="0">
                <a:solidFill>
                  <a:schemeClr val="tx2"/>
                </a:solidFill>
              </a:rPr>
              <a:t>¿Cómo debe de entenderse la aplicación de este principio?</a:t>
            </a:r>
          </a:p>
          <a:p>
            <a:pPr algn="just" eaLnBrk="1" hangingPunct="1">
              <a:lnSpc>
                <a:spcPct val="80000"/>
              </a:lnSpc>
              <a:buFont typeface="Wingdings" pitchFamily="2" charset="2"/>
              <a:buNone/>
              <a:defRPr/>
            </a:pPr>
            <a:endParaRPr lang="es-ES_tradnl" sz="2000" smtClean="0">
              <a:solidFill>
                <a:schemeClr val="tx2"/>
              </a:solidFill>
            </a:endParaRPr>
          </a:p>
          <a:p>
            <a:pPr algn="just" eaLnBrk="1" hangingPunct="1">
              <a:lnSpc>
                <a:spcPct val="80000"/>
              </a:lnSpc>
              <a:defRPr/>
            </a:pPr>
            <a:r>
              <a:rPr lang="es-SV" sz="1800" b="1" smtClean="0">
                <a:solidFill>
                  <a:schemeClr val="folHlink"/>
                </a:solidFill>
              </a:rPr>
              <a:t>La directiva 2004/35/CEE, sobre responsabilidad ambiental en materia de           prevención y restauración de los daños ambientales</a:t>
            </a:r>
            <a:r>
              <a:rPr lang="es-ES" sz="3600" smtClean="0"/>
              <a:t> </a:t>
            </a:r>
            <a:endParaRPr lang="es-ES_tradnl" sz="2000" smtClean="0">
              <a:solidFill>
                <a:schemeClr val="tx2"/>
              </a:solidFill>
            </a:endParaRPr>
          </a:p>
          <a:p>
            <a:pPr eaLnBrk="1" hangingPunct="1">
              <a:lnSpc>
                <a:spcPct val="80000"/>
              </a:lnSpc>
              <a:defRPr/>
            </a:pPr>
            <a:endParaRPr lang="es-ES" sz="1800" smtClean="0"/>
          </a:p>
        </p:txBody>
      </p:sp>
      <p:sp>
        <p:nvSpPr>
          <p:cNvPr id="4" name="5 Marcador de número de diapositiva"/>
          <p:cNvSpPr>
            <a:spLocks noGrp="1"/>
          </p:cNvSpPr>
          <p:nvPr>
            <p:ph type="sldNum" sz="quarter" idx="12"/>
          </p:nvPr>
        </p:nvSpPr>
        <p:spPr/>
        <p:txBody>
          <a:bodyPr/>
          <a:lstStyle/>
          <a:p>
            <a:pPr>
              <a:defRPr/>
            </a:pPr>
            <a:fld id="{385DACEE-ADCF-492C-9F5B-F01A046F3EF2}" type="slidenum">
              <a:rPr lang="es-ES"/>
              <a:pPr>
                <a:defRPr/>
              </a:pPr>
              <a:t>18</a:t>
            </a:fld>
            <a:endParaRPr lang="es-ES"/>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395288" y="333375"/>
            <a:ext cx="8385175" cy="711200"/>
          </a:xfrm>
        </p:spPr>
        <p:txBody>
          <a:bodyPr/>
          <a:lstStyle/>
          <a:p>
            <a:pPr eaLnBrk="1" hangingPunct="1">
              <a:defRPr/>
            </a:pPr>
            <a:r>
              <a:rPr lang="es-ES_tradnl" sz="2000" smtClean="0"/>
              <a:t>     RECONOCIMIENTO EN EL DERECHO SALVADOREÑO</a:t>
            </a:r>
            <a:endParaRPr lang="es-ES" sz="2000" smtClean="0"/>
          </a:p>
        </p:txBody>
      </p:sp>
      <p:sp>
        <p:nvSpPr>
          <p:cNvPr id="30723" name="Rectangle 3"/>
          <p:cNvSpPr>
            <a:spLocks noGrp="1" noRot="1" noChangeArrowheads="1"/>
          </p:cNvSpPr>
          <p:nvPr>
            <p:ph idx="1"/>
          </p:nvPr>
        </p:nvSpPr>
        <p:spPr>
          <a:xfrm>
            <a:off x="468313" y="1341438"/>
            <a:ext cx="8377237" cy="4967287"/>
          </a:xfrm>
        </p:spPr>
        <p:txBody>
          <a:bodyPr/>
          <a:lstStyle/>
          <a:p>
            <a:pPr algn="just" eaLnBrk="1" hangingPunct="1">
              <a:lnSpc>
                <a:spcPct val="80000"/>
              </a:lnSpc>
              <a:defRPr/>
            </a:pPr>
            <a:r>
              <a:rPr lang="es-SV" sz="1800" dirty="0" smtClean="0"/>
              <a:t>En la LMA lo reconoce como parte de la Política Nacional del Medio Ambiente, en el art. 2 literal f) y dice: </a:t>
            </a:r>
            <a:r>
              <a:rPr lang="es-SV" sz="1800" i="1" dirty="0" smtClean="0">
                <a:solidFill>
                  <a:schemeClr val="folHlink"/>
                </a:solidFill>
              </a:rPr>
              <a:t>“La contaminación del medio ambiente o alguno de sus elementos, que impida o deteriore sus procesos esenciales, conllevará como obligación la restauración o compensación del daño causado debiendo indemnizar al Estado o a cualquier persona natural o jurídica afectada en su caso, conforme a la presente ley</a:t>
            </a:r>
            <a:r>
              <a:rPr lang="es-SV" sz="1800" dirty="0" smtClean="0">
                <a:solidFill>
                  <a:schemeClr val="folHlink"/>
                </a:solidFill>
              </a:rPr>
              <a:t>”.</a:t>
            </a:r>
            <a:r>
              <a:rPr lang="es-ES" sz="1800" dirty="0" smtClean="0"/>
              <a:t> </a:t>
            </a:r>
          </a:p>
          <a:p>
            <a:pPr algn="just" eaLnBrk="1" hangingPunct="1">
              <a:lnSpc>
                <a:spcPct val="80000"/>
              </a:lnSpc>
              <a:defRPr/>
            </a:pPr>
            <a:r>
              <a:rPr lang="es-SV" sz="2000" dirty="0" smtClean="0"/>
              <a:t>En el mismo sentido en los artículos 85 y </a:t>
            </a:r>
            <a:r>
              <a:rPr lang="es-SV" sz="2000" dirty="0"/>
              <a:t>e</a:t>
            </a:r>
            <a:r>
              <a:rPr lang="es-SV" sz="2000" dirty="0" smtClean="0"/>
              <a:t>s </a:t>
            </a:r>
            <a:r>
              <a:rPr lang="es-SV" sz="2000" dirty="0" smtClean="0"/>
              <a:t>donde se estipula los procedimientos administrativos sancionadores y judiciales, a fin de resarcir los daños al medio ambiente a las personas afectadas o al Estado. </a:t>
            </a:r>
          </a:p>
          <a:p>
            <a:pPr algn="just" eaLnBrk="1" hangingPunct="1">
              <a:lnSpc>
                <a:spcPct val="80000"/>
              </a:lnSpc>
              <a:defRPr/>
            </a:pPr>
            <a:r>
              <a:rPr lang="es-SV" sz="2000" dirty="0" smtClean="0">
                <a:solidFill>
                  <a:schemeClr val="folHlink"/>
                </a:solidFill>
              </a:rPr>
              <a:t>¿Tiene vinculación con la </a:t>
            </a:r>
            <a:r>
              <a:rPr lang="es-SV" sz="2000" dirty="0" err="1" smtClean="0">
                <a:solidFill>
                  <a:schemeClr val="folHlink"/>
                </a:solidFill>
              </a:rPr>
              <a:t>fiscalizacion</a:t>
            </a:r>
            <a:r>
              <a:rPr lang="es-SV" sz="2000" dirty="0" smtClean="0">
                <a:solidFill>
                  <a:schemeClr val="folHlink"/>
                </a:solidFill>
              </a:rPr>
              <a:t> </a:t>
            </a:r>
            <a:r>
              <a:rPr lang="es-SV" sz="2000" dirty="0" smtClean="0">
                <a:solidFill>
                  <a:schemeClr val="folHlink"/>
                </a:solidFill>
              </a:rPr>
              <a:t>ambiental?</a:t>
            </a:r>
          </a:p>
          <a:p>
            <a:pPr marL="36576" indent="0" algn="just" eaLnBrk="1" hangingPunct="1">
              <a:lnSpc>
                <a:spcPct val="80000"/>
              </a:lnSpc>
              <a:buNone/>
              <a:defRPr/>
            </a:pPr>
            <a:endParaRPr lang="es-SV" sz="2000" dirty="0" smtClean="0">
              <a:solidFill>
                <a:schemeClr val="folHlink"/>
              </a:solidFill>
            </a:endParaRPr>
          </a:p>
          <a:p>
            <a:pPr marL="36576" indent="0" algn="just" eaLnBrk="1" hangingPunct="1">
              <a:lnSpc>
                <a:spcPct val="80000"/>
              </a:lnSpc>
              <a:buNone/>
              <a:defRPr/>
            </a:pPr>
            <a:r>
              <a:rPr lang="es-SV" sz="2000" dirty="0" smtClean="0">
                <a:solidFill>
                  <a:schemeClr val="folHlink"/>
                </a:solidFill>
              </a:rPr>
              <a:t>MODALIDADES </a:t>
            </a:r>
            <a:r>
              <a:rPr lang="es-SV" sz="2000" dirty="0" smtClean="0">
                <a:solidFill>
                  <a:schemeClr val="folHlink"/>
                </a:solidFill>
              </a:rPr>
              <a:t>BÁSICAS DE LOS TRIBUTOS AMBIENTALES</a:t>
            </a:r>
          </a:p>
          <a:p>
            <a:pPr algn="just" eaLnBrk="1" hangingPunct="1">
              <a:lnSpc>
                <a:spcPct val="80000"/>
              </a:lnSpc>
              <a:defRPr/>
            </a:pPr>
            <a:r>
              <a:rPr lang="es-ES_tradnl" sz="2000" dirty="0" smtClean="0">
                <a:solidFill>
                  <a:schemeClr val="hlink"/>
                </a:solidFill>
              </a:rPr>
              <a:t>Tributos modificadores de conductas</a:t>
            </a:r>
            <a:r>
              <a:rPr lang="es-ES_tradnl" sz="2000" dirty="0" smtClean="0"/>
              <a:t>: Se trata de actividades aunque permitidas tienen un negativo impacto ambiental, tales como vertidos, materias primas utilizadas en procesos industriales</a:t>
            </a:r>
          </a:p>
          <a:p>
            <a:pPr algn="just" eaLnBrk="1" hangingPunct="1">
              <a:lnSpc>
                <a:spcPct val="80000"/>
              </a:lnSpc>
              <a:defRPr/>
            </a:pPr>
            <a:r>
              <a:rPr lang="es-ES_tradnl" sz="2000" dirty="0" smtClean="0">
                <a:solidFill>
                  <a:schemeClr val="hlink"/>
                </a:solidFill>
              </a:rPr>
              <a:t>Tributos de recuperación:</a:t>
            </a:r>
            <a:r>
              <a:rPr lang="es-ES_tradnl" sz="2000" dirty="0" smtClean="0"/>
              <a:t> se trata de gravar el aprovechamiento de un recurso natural, por ejemplo aprovechamiento de aguas y bosques</a:t>
            </a:r>
            <a:endParaRPr lang="es-ES" sz="2000" dirty="0" smtClean="0"/>
          </a:p>
        </p:txBody>
      </p:sp>
      <p:sp>
        <p:nvSpPr>
          <p:cNvPr id="4" name="5 Marcador de número de diapositiva"/>
          <p:cNvSpPr>
            <a:spLocks noGrp="1"/>
          </p:cNvSpPr>
          <p:nvPr>
            <p:ph type="sldNum" sz="quarter" idx="12"/>
          </p:nvPr>
        </p:nvSpPr>
        <p:spPr/>
        <p:txBody>
          <a:bodyPr/>
          <a:lstStyle/>
          <a:p>
            <a:pPr>
              <a:defRPr/>
            </a:pPr>
            <a:fld id="{893BDD74-3741-4B0C-B441-98819D3B5337}" type="slidenum">
              <a:rPr lang="es-ES"/>
              <a:pPr>
                <a:defRPr/>
              </a:pPr>
              <a:t>19</a:t>
            </a:fld>
            <a:endParaRPr lang="es-E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Rot="1" noChangeArrowheads="1"/>
          </p:cNvSpPr>
          <p:nvPr>
            <p:ph idx="1"/>
          </p:nvPr>
        </p:nvSpPr>
        <p:spPr>
          <a:xfrm>
            <a:off x="323850" y="404813"/>
            <a:ext cx="8521700" cy="5691187"/>
          </a:xfrm>
        </p:spPr>
        <p:txBody>
          <a:bodyPr/>
          <a:lstStyle/>
          <a:p>
            <a:pPr algn="ctr" eaLnBrk="1" hangingPunct="1">
              <a:lnSpc>
                <a:spcPct val="90000"/>
              </a:lnSpc>
              <a:defRPr/>
            </a:pPr>
            <a:r>
              <a:rPr lang="es-MX" dirty="0" smtClean="0">
                <a:solidFill>
                  <a:schemeClr val="folHlink"/>
                </a:solidFill>
              </a:rPr>
              <a:t>Origen del Derecho Ambiental</a:t>
            </a:r>
          </a:p>
          <a:p>
            <a:pPr algn="just" eaLnBrk="1" hangingPunct="1">
              <a:lnSpc>
                <a:spcPct val="90000"/>
              </a:lnSpc>
              <a:defRPr/>
            </a:pPr>
            <a:r>
              <a:rPr lang="es-ES_tradnl" sz="2400" dirty="0" smtClean="0"/>
              <a:t>Nace para resolver un problema capital que ha alertado a la humanidad</a:t>
            </a:r>
            <a:r>
              <a:rPr lang="es-ES" sz="2400" dirty="0" smtClean="0"/>
              <a:t> </a:t>
            </a:r>
          </a:p>
          <a:p>
            <a:pPr eaLnBrk="1" hangingPunct="1">
              <a:lnSpc>
                <a:spcPct val="90000"/>
              </a:lnSpc>
              <a:defRPr/>
            </a:pPr>
            <a:r>
              <a:rPr lang="es-ES_tradnl" sz="2400" dirty="0" smtClean="0"/>
              <a:t>Surge de la confluencia de varias ramas del Derecho entorno a una problemática común: </a:t>
            </a:r>
            <a:r>
              <a:rPr lang="es-ES_tradnl" sz="2400" dirty="0" smtClean="0">
                <a:solidFill>
                  <a:schemeClr val="folHlink"/>
                </a:solidFill>
              </a:rPr>
              <a:t>La Protección del Medio Ambiente</a:t>
            </a:r>
          </a:p>
          <a:p>
            <a:pPr eaLnBrk="1" hangingPunct="1">
              <a:lnSpc>
                <a:spcPct val="90000"/>
              </a:lnSpc>
              <a:defRPr/>
            </a:pPr>
            <a:r>
              <a:rPr lang="es-ES_tradnl" sz="2400" dirty="0" smtClean="0">
                <a:solidFill>
                  <a:schemeClr val="folHlink"/>
                </a:solidFill>
              </a:rPr>
              <a:t>ANTECEDENTES REMOTOS:</a:t>
            </a:r>
          </a:p>
          <a:p>
            <a:pPr algn="just" eaLnBrk="1" hangingPunct="1">
              <a:lnSpc>
                <a:spcPct val="90000"/>
              </a:lnSpc>
              <a:defRPr/>
            </a:pPr>
            <a:r>
              <a:rPr lang="es-SV" sz="2400" dirty="0" smtClean="0"/>
              <a:t>En Roma, normas relativas al ruido; </a:t>
            </a:r>
            <a:r>
              <a:rPr lang="es-SV" sz="2400" dirty="0" smtClean="0">
                <a:solidFill>
                  <a:schemeClr val="folHlink"/>
                </a:solidFill>
              </a:rPr>
              <a:t>cremación de muertos</a:t>
            </a:r>
            <a:r>
              <a:rPr lang="es-SV" sz="2400" dirty="0" smtClean="0"/>
              <a:t>; </a:t>
            </a:r>
            <a:r>
              <a:rPr lang="es-SV" sz="2400" b="1" dirty="0" smtClean="0">
                <a:solidFill>
                  <a:schemeClr val="folHlink"/>
                </a:solidFill>
              </a:rPr>
              <a:t>contaminación</a:t>
            </a:r>
            <a:r>
              <a:rPr lang="es-SV" sz="2400" dirty="0" smtClean="0"/>
              <a:t> por desechos; contaminación de aguas de consumo humanos.</a:t>
            </a:r>
          </a:p>
          <a:p>
            <a:pPr algn="just" eaLnBrk="1" hangingPunct="1">
              <a:lnSpc>
                <a:spcPct val="90000"/>
              </a:lnSpc>
              <a:defRPr/>
            </a:pPr>
            <a:r>
              <a:rPr lang="es-SV" sz="2400" dirty="0" smtClean="0"/>
              <a:t>En China </a:t>
            </a:r>
            <a:r>
              <a:rPr lang="es-SV" sz="2400" dirty="0" smtClean="0">
                <a:solidFill>
                  <a:schemeClr val="folHlink"/>
                </a:solidFill>
              </a:rPr>
              <a:t>protección a los animales</a:t>
            </a:r>
            <a:r>
              <a:rPr lang="es-SV" sz="2400" dirty="0" smtClean="0"/>
              <a:t>, también en la época medieval.</a:t>
            </a:r>
          </a:p>
          <a:p>
            <a:pPr algn="just" eaLnBrk="1" hangingPunct="1">
              <a:lnSpc>
                <a:spcPct val="90000"/>
              </a:lnSpc>
              <a:defRPr/>
            </a:pPr>
            <a:r>
              <a:rPr lang="es-SV" sz="2400" dirty="0" smtClean="0"/>
              <a:t>En el medioevo siglo XII Eduardo I reglamenta </a:t>
            </a:r>
            <a:r>
              <a:rPr lang="es-SV" sz="2400" dirty="0" smtClean="0">
                <a:solidFill>
                  <a:schemeClr val="folHlink"/>
                </a:solidFill>
              </a:rPr>
              <a:t>la emisión de humos</a:t>
            </a:r>
            <a:r>
              <a:rPr lang="es-SV" sz="2400" dirty="0" smtClean="0"/>
              <a:t> en todo su reino.</a:t>
            </a:r>
          </a:p>
          <a:p>
            <a:pPr algn="just" eaLnBrk="1" hangingPunct="1">
              <a:lnSpc>
                <a:spcPct val="90000"/>
              </a:lnSpc>
              <a:defRPr/>
            </a:pPr>
            <a:r>
              <a:rPr lang="es-SV" sz="2400" dirty="0" smtClean="0"/>
              <a:t>En la revolución industrial, normas de salubridad pública</a:t>
            </a:r>
            <a:endParaRPr lang="es-ES_tradnl" sz="2400" dirty="0" smtClean="0"/>
          </a:p>
          <a:p>
            <a:pPr eaLnBrk="1" hangingPunct="1">
              <a:lnSpc>
                <a:spcPct val="90000"/>
              </a:lnSpc>
              <a:defRPr/>
            </a:pPr>
            <a:endParaRPr lang="es-ES" sz="2400" dirty="0" smtClean="0"/>
          </a:p>
        </p:txBody>
      </p:sp>
      <p:sp>
        <p:nvSpPr>
          <p:cNvPr id="3" name="5 Marcador de número de diapositiva"/>
          <p:cNvSpPr>
            <a:spLocks noGrp="1"/>
          </p:cNvSpPr>
          <p:nvPr>
            <p:ph type="sldNum" sz="quarter" idx="12"/>
          </p:nvPr>
        </p:nvSpPr>
        <p:spPr/>
        <p:txBody>
          <a:bodyPr>
            <a:normAutofit/>
          </a:bodyPr>
          <a:lstStyle/>
          <a:p>
            <a:pPr>
              <a:defRPr/>
            </a:pPr>
            <a:fld id="{85607ADC-3917-4D06-97E7-BE68ACC1B8DF}" type="slidenum">
              <a:rPr lang="es-ES"/>
              <a:pPr>
                <a:defRPr/>
              </a:pPr>
              <a:t>2</a:t>
            </a:fld>
            <a:endParaRPr lang="es-E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down)">
                                      <p:cBhvr>
                                        <p:cTn id="7" dur="580">
                                          <p:stCondLst>
                                            <p:cond delay="0"/>
                                          </p:stCondLst>
                                        </p:cTn>
                                        <p:tgtEl>
                                          <p:spTgt spid="7171">
                                            <p:txEl>
                                              <p:pRg st="0" end="0"/>
                                            </p:txEl>
                                          </p:spTgt>
                                        </p:tgtEl>
                                      </p:cBhvr>
                                    </p:animEffect>
                                    <p:anim calcmode="lin" valueType="num">
                                      <p:cBhvr>
                                        <p:cTn id="8" dur="1822" tmFilter="0,0; 0.14,0.36; 0.43,0.73; 0.71,0.91; 1.0,1.0">
                                          <p:stCondLst>
                                            <p:cond delay="0"/>
                                          </p:stCondLst>
                                        </p:cTn>
                                        <p:tgtEl>
                                          <p:spTgt spid="7171">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171">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171">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171">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171">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7171">
                                            <p:txEl>
                                              <p:pRg st="0" end="0"/>
                                            </p:txEl>
                                          </p:spTgt>
                                        </p:tgtEl>
                                      </p:cBhvr>
                                      <p:to x="100000" y="60000"/>
                                    </p:animScale>
                                    <p:animScale>
                                      <p:cBhvr>
                                        <p:cTn id="14" dur="166" decel="50000">
                                          <p:stCondLst>
                                            <p:cond delay="676"/>
                                          </p:stCondLst>
                                        </p:cTn>
                                        <p:tgtEl>
                                          <p:spTgt spid="7171">
                                            <p:txEl>
                                              <p:pRg st="0" end="0"/>
                                            </p:txEl>
                                          </p:spTgt>
                                        </p:tgtEl>
                                      </p:cBhvr>
                                      <p:to x="100000" y="100000"/>
                                    </p:animScale>
                                    <p:animScale>
                                      <p:cBhvr>
                                        <p:cTn id="15" dur="26">
                                          <p:stCondLst>
                                            <p:cond delay="1312"/>
                                          </p:stCondLst>
                                        </p:cTn>
                                        <p:tgtEl>
                                          <p:spTgt spid="7171">
                                            <p:txEl>
                                              <p:pRg st="0" end="0"/>
                                            </p:txEl>
                                          </p:spTgt>
                                        </p:tgtEl>
                                      </p:cBhvr>
                                      <p:to x="100000" y="80000"/>
                                    </p:animScale>
                                    <p:animScale>
                                      <p:cBhvr>
                                        <p:cTn id="16" dur="166" decel="50000">
                                          <p:stCondLst>
                                            <p:cond delay="1338"/>
                                          </p:stCondLst>
                                        </p:cTn>
                                        <p:tgtEl>
                                          <p:spTgt spid="7171">
                                            <p:txEl>
                                              <p:pRg st="0" end="0"/>
                                            </p:txEl>
                                          </p:spTgt>
                                        </p:tgtEl>
                                      </p:cBhvr>
                                      <p:to x="100000" y="100000"/>
                                    </p:animScale>
                                    <p:animScale>
                                      <p:cBhvr>
                                        <p:cTn id="17" dur="26">
                                          <p:stCondLst>
                                            <p:cond delay="1642"/>
                                          </p:stCondLst>
                                        </p:cTn>
                                        <p:tgtEl>
                                          <p:spTgt spid="7171">
                                            <p:txEl>
                                              <p:pRg st="0" end="0"/>
                                            </p:txEl>
                                          </p:spTgt>
                                        </p:tgtEl>
                                      </p:cBhvr>
                                      <p:to x="100000" y="90000"/>
                                    </p:animScale>
                                    <p:animScale>
                                      <p:cBhvr>
                                        <p:cTn id="18" dur="166" decel="50000">
                                          <p:stCondLst>
                                            <p:cond delay="1668"/>
                                          </p:stCondLst>
                                        </p:cTn>
                                        <p:tgtEl>
                                          <p:spTgt spid="7171">
                                            <p:txEl>
                                              <p:pRg st="0" end="0"/>
                                            </p:txEl>
                                          </p:spTgt>
                                        </p:tgtEl>
                                      </p:cBhvr>
                                      <p:to x="100000" y="100000"/>
                                    </p:animScale>
                                    <p:animScale>
                                      <p:cBhvr>
                                        <p:cTn id="19" dur="26">
                                          <p:stCondLst>
                                            <p:cond delay="1808"/>
                                          </p:stCondLst>
                                        </p:cTn>
                                        <p:tgtEl>
                                          <p:spTgt spid="7171">
                                            <p:txEl>
                                              <p:pRg st="0" end="0"/>
                                            </p:txEl>
                                          </p:spTgt>
                                        </p:tgtEl>
                                      </p:cBhvr>
                                      <p:to x="100000" y="95000"/>
                                    </p:animScale>
                                    <p:animScale>
                                      <p:cBhvr>
                                        <p:cTn id="20" dur="166" decel="50000">
                                          <p:stCondLst>
                                            <p:cond delay="1834"/>
                                          </p:stCondLst>
                                        </p:cTn>
                                        <p:tgtEl>
                                          <p:spTgt spid="7171">
                                            <p:txEl>
                                              <p:pRg st="0" end="0"/>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7171">
                                            <p:txEl>
                                              <p:pRg st="1" end="1"/>
                                            </p:txEl>
                                          </p:spTgt>
                                        </p:tgtEl>
                                        <p:attrNameLst>
                                          <p:attrName>style.visibility</p:attrName>
                                        </p:attrNameLst>
                                      </p:cBhvr>
                                      <p:to>
                                        <p:strVal val="visible"/>
                                      </p:to>
                                    </p:set>
                                    <p:animEffect transition="in" filter="wipe(down)">
                                      <p:cBhvr>
                                        <p:cTn id="24" dur="580">
                                          <p:stCondLst>
                                            <p:cond delay="0"/>
                                          </p:stCondLst>
                                        </p:cTn>
                                        <p:tgtEl>
                                          <p:spTgt spid="7171">
                                            <p:txEl>
                                              <p:pRg st="1" end="1"/>
                                            </p:txEl>
                                          </p:spTgt>
                                        </p:tgtEl>
                                      </p:cBhvr>
                                    </p:animEffect>
                                    <p:anim calcmode="lin" valueType="num">
                                      <p:cBhvr>
                                        <p:cTn id="25" dur="1822" tmFilter="0,0; 0.14,0.36; 0.43,0.73; 0.71,0.91; 1.0,1.0">
                                          <p:stCondLst>
                                            <p:cond delay="0"/>
                                          </p:stCondLst>
                                        </p:cTn>
                                        <p:tgtEl>
                                          <p:spTgt spid="7171">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7171">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7171">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7171">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7171">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7171">
                                            <p:txEl>
                                              <p:pRg st="1" end="1"/>
                                            </p:txEl>
                                          </p:spTgt>
                                        </p:tgtEl>
                                      </p:cBhvr>
                                      <p:to x="100000" y="60000"/>
                                    </p:animScale>
                                    <p:animScale>
                                      <p:cBhvr>
                                        <p:cTn id="31" dur="166" decel="50000">
                                          <p:stCondLst>
                                            <p:cond delay="676"/>
                                          </p:stCondLst>
                                        </p:cTn>
                                        <p:tgtEl>
                                          <p:spTgt spid="7171">
                                            <p:txEl>
                                              <p:pRg st="1" end="1"/>
                                            </p:txEl>
                                          </p:spTgt>
                                        </p:tgtEl>
                                      </p:cBhvr>
                                      <p:to x="100000" y="100000"/>
                                    </p:animScale>
                                    <p:animScale>
                                      <p:cBhvr>
                                        <p:cTn id="32" dur="26">
                                          <p:stCondLst>
                                            <p:cond delay="1312"/>
                                          </p:stCondLst>
                                        </p:cTn>
                                        <p:tgtEl>
                                          <p:spTgt spid="7171">
                                            <p:txEl>
                                              <p:pRg st="1" end="1"/>
                                            </p:txEl>
                                          </p:spTgt>
                                        </p:tgtEl>
                                      </p:cBhvr>
                                      <p:to x="100000" y="80000"/>
                                    </p:animScale>
                                    <p:animScale>
                                      <p:cBhvr>
                                        <p:cTn id="33" dur="166" decel="50000">
                                          <p:stCondLst>
                                            <p:cond delay="1338"/>
                                          </p:stCondLst>
                                        </p:cTn>
                                        <p:tgtEl>
                                          <p:spTgt spid="7171">
                                            <p:txEl>
                                              <p:pRg st="1" end="1"/>
                                            </p:txEl>
                                          </p:spTgt>
                                        </p:tgtEl>
                                      </p:cBhvr>
                                      <p:to x="100000" y="100000"/>
                                    </p:animScale>
                                    <p:animScale>
                                      <p:cBhvr>
                                        <p:cTn id="34" dur="26">
                                          <p:stCondLst>
                                            <p:cond delay="1642"/>
                                          </p:stCondLst>
                                        </p:cTn>
                                        <p:tgtEl>
                                          <p:spTgt spid="7171">
                                            <p:txEl>
                                              <p:pRg st="1" end="1"/>
                                            </p:txEl>
                                          </p:spTgt>
                                        </p:tgtEl>
                                      </p:cBhvr>
                                      <p:to x="100000" y="90000"/>
                                    </p:animScale>
                                    <p:animScale>
                                      <p:cBhvr>
                                        <p:cTn id="35" dur="166" decel="50000">
                                          <p:stCondLst>
                                            <p:cond delay="1668"/>
                                          </p:stCondLst>
                                        </p:cTn>
                                        <p:tgtEl>
                                          <p:spTgt spid="7171">
                                            <p:txEl>
                                              <p:pRg st="1" end="1"/>
                                            </p:txEl>
                                          </p:spTgt>
                                        </p:tgtEl>
                                      </p:cBhvr>
                                      <p:to x="100000" y="100000"/>
                                    </p:animScale>
                                    <p:animScale>
                                      <p:cBhvr>
                                        <p:cTn id="36" dur="26">
                                          <p:stCondLst>
                                            <p:cond delay="1808"/>
                                          </p:stCondLst>
                                        </p:cTn>
                                        <p:tgtEl>
                                          <p:spTgt spid="7171">
                                            <p:txEl>
                                              <p:pRg st="1" end="1"/>
                                            </p:txEl>
                                          </p:spTgt>
                                        </p:tgtEl>
                                      </p:cBhvr>
                                      <p:to x="100000" y="95000"/>
                                    </p:animScale>
                                    <p:animScale>
                                      <p:cBhvr>
                                        <p:cTn id="37" dur="166" decel="50000">
                                          <p:stCondLst>
                                            <p:cond delay="1834"/>
                                          </p:stCondLst>
                                        </p:cTn>
                                        <p:tgtEl>
                                          <p:spTgt spid="7171">
                                            <p:txEl>
                                              <p:pRg st="1" end="1"/>
                                            </p:txEl>
                                          </p:spTgt>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7171">
                                            <p:txEl>
                                              <p:pRg st="2" end="2"/>
                                            </p:txEl>
                                          </p:spTgt>
                                        </p:tgtEl>
                                        <p:attrNameLst>
                                          <p:attrName>style.visibility</p:attrName>
                                        </p:attrNameLst>
                                      </p:cBhvr>
                                      <p:to>
                                        <p:strVal val="visible"/>
                                      </p:to>
                                    </p:set>
                                    <p:animEffect transition="in" filter="wipe(down)">
                                      <p:cBhvr>
                                        <p:cTn id="41" dur="580">
                                          <p:stCondLst>
                                            <p:cond delay="0"/>
                                          </p:stCondLst>
                                        </p:cTn>
                                        <p:tgtEl>
                                          <p:spTgt spid="7171">
                                            <p:txEl>
                                              <p:pRg st="2" end="2"/>
                                            </p:txEl>
                                          </p:spTgt>
                                        </p:tgtEl>
                                      </p:cBhvr>
                                    </p:animEffect>
                                    <p:anim calcmode="lin" valueType="num">
                                      <p:cBhvr>
                                        <p:cTn id="42" dur="1822" tmFilter="0,0; 0.14,0.36; 0.43,0.73; 0.71,0.91; 1.0,1.0">
                                          <p:stCondLst>
                                            <p:cond delay="0"/>
                                          </p:stCondLst>
                                        </p:cTn>
                                        <p:tgtEl>
                                          <p:spTgt spid="7171">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7171">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7171">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7171">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7171">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7171">
                                            <p:txEl>
                                              <p:pRg st="2" end="2"/>
                                            </p:txEl>
                                          </p:spTgt>
                                        </p:tgtEl>
                                      </p:cBhvr>
                                      <p:to x="100000" y="60000"/>
                                    </p:animScale>
                                    <p:animScale>
                                      <p:cBhvr>
                                        <p:cTn id="48" dur="166" decel="50000">
                                          <p:stCondLst>
                                            <p:cond delay="676"/>
                                          </p:stCondLst>
                                        </p:cTn>
                                        <p:tgtEl>
                                          <p:spTgt spid="7171">
                                            <p:txEl>
                                              <p:pRg st="2" end="2"/>
                                            </p:txEl>
                                          </p:spTgt>
                                        </p:tgtEl>
                                      </p:cBhvr>
                                      <p:to x="100000" y="100000"/>
                                    </p:animScale>
                                    <p:animScale>
                                      <p:cBhvr>
                                        <p:cTn id="49" dur="26">
                                          <p:stCondLst>
                                            <p:cond delay="1312"/>
                                          </p:stCondLst>
                                        </p:cTn>
                                        <p:tgtEl>
                                          <p:spTgt spid="7171">
                                            <p:txEl>
                                              <p:pRg st="2" end="2"/>
                                            </p:txEl>
                                          </p:spTgt>
                                        </p:tgtEl>
                                      </p:cBhvr>
                                      <p:to x="100000" y="80000"/>
                                    </p:animScale>
                                    <p:animScale>
                                      <p:cBhvr>
                                        <p:cTn id="50" dur="166" decel="50000">
                                          <p:stCondLst>
                                            <p:cond delay="1338"/>
                                          </p:stCondLst>
                                        </p:cTn>
                                        <p:tgtEl>
                                          <p:spTgt spid="7171">
                                            <p:txEl>
                                              <p:pRg st="2" end="2"/>
                                            </p:txEl>
                                          </p:spTgt>
                                        </p:tgtEl>
                                      </p:cBhvr>
                                      <p:to x="100000" y="100000"/>
                                    </p:animScale>
                                    <p:animScale>
                                      <p:cBhvr>
                                        <p:cTn id="51" dur="26">
                                          <p:stCondLst>
                                            <p:cond delay="1642"/>
                                          </p:stCondLst>
                                        </p:cTn>
                                        <p:tgtEl>
                                          <p:spTgt spid="7171">
                                            <p:txEl>
                                              <p:pRg st="2" end="2"/>
                                            </p:txEl>
                                          </p:spTgt>
                                        </p:tgtEl>
                                      </p:cBhvr>
                                      <p:to x="100000" y="90000"/>
                                    </p:animScale>
                                    <p:animScale>
                                      <p:cBhvr>
                                        <p:cTn id="52" dur="166" decel="50000">
                                          <p:stCondLst>
                                            <p:cond delay="1668"/>
                                          </p:stCondLst>
                                        </p:cTn>
                                        <p:tgtEl>
                                          <p:spTgt spid="7171">
                                            <p:txEl>
                                              <p:pRg st="2" end="2"/>
                                            </p:txEl>
                                          </p:spTgt>
                                        </p:tgtEl>
                                      </p:cBhvr>
                                      <p:to x="100000" y="100000"/>
                                    </p:animScale>
                                    <p:animScale>
                                      <p:cBhvr>
                                        <p:cTn id="53" dur="26">
                                          <p:stCondLst>
                                            <p:cond delay="1808"/>
                                          </p:stCondLst>
                                        </p:cTn>
                                        <p:tgtEl>
                                          <p:spTgt spid="7171">
                                            <p:txEl>
                                              <p:pRg st="2" end="2"/>
                                            </p:txEl>
                                          </p:spTgt>
                                        </p:tgtEl>
                                      </p:cBhvr>
                                      <p:to x="100000" y="95000"/>
                                    </p:animScale>
                                    <p:animScale>
                                      <p:cBhvr>
                                        <p:cTn id="54" dur="166" decel="50000">
                                          <p:stCondLst>
                                            <p:cond delay="1834"/>
                                          </p:stCondLst>
                                        </p:cTn>
                                        <p:tgtEl>
                                          <p:spTgt spid="7171">
                                            <p:txEl>
                                              <p:pRg st="2" end="2"/>
                                            </p:txEl>
                                          </p:spTgt>
                                        </p:tgtEl>
                                      </p:cBhvr>
                                      <p:to x="100000" y="100000"/>
                                    </p:animScale>
                                  </p:childTnLst>
                                </p:cTn>
                              </p:par>
                            </p:childTnLst>
                          </p:cTn>
                        </p:par>
                        <p:par>
                          <p:cTn id="55" fill="hold">
                            <p:stCondLst>
                              <p:cond delay="6000"/>
                            </p:stCondLst>
                            <p:childTnLst>
                              <p:par>
                                <p:cTn id="56" presetID="26" presetClass="entr" presetSubtype="0" fill="hold" grpId="0" nodeType="afterEffect">
                                  <p:stCondLst>
                                    <p:cond delay="0"/>
                                  </p:stCondLst>
                                  <p:childTnLst>
                                    <p:set>
                                      <p:cBhvr>
                                        <p:cTn id="57" dur="1" fill="hold">
                                          <p:stCondLst>
                                            <p:cond delay="0"/>
                                          </p:stCondLst>
                                        </p:cTn>
                                        <p:tgtEl>
                                          <p:spTgt spid="7171">
                                            <p:txEl>
                                              <p:pRg st="3" end="3"/>
                                            </p:txEl>
                                          </p:spTgt>
                                        </p:tgtEl>
                                        <p:attrNameLst>
                                          <p:attrName>style.visibility</p:attrName>
                                        </p:attrNameLst>
                                      </p:cBhvr>
                                      <p:to>
                                        <p:strVal val="visible"/>
                                      </p:to>
                                    </p:set>
                                    <p:animEffect transition="in" filter="wipe(down)">
                                      <p:cBhvr>
                                        <p:cTn id="58" dur="580">
                                          <p:stCondLst>
                                            <p:cond delay="0"/>
                                          </p:stCondLst>
                                        </p:cTn>
                                        <p:tgtEl>
                                          <p:spTgt spid="7171">
                                            <p:txEl>
                                              <p:pRg st="3" end="3"/>
                                            </p:txEl>
                                          </p:spTgt>
                                        </p:tgtEl>
                                      </p:cBhvr>
                                    </p:animEffect>
                                    <p:anim calcmode="lin" valueType="num">
                                      <p:cBhvr>
                                        <p:cTn id="59" dur="1822" tmFilter="0,0; 0.14,0.36; 0.43,0.73; 0.71,0.91; 1.0,1.0">
                                          <p:stCondLst>
                                            <p:cond delay="0"/>
                                          </p:stCondLst>
                                        </p:cTn>
                                        <p:tgtEl>
                                          <p:spTgt spid="7171">
                                            <p:txEl>
                                              <p:pRg st="3" end="3"/>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7171">
                                            <p:txEl>
                                              <p:pRg st="3" end="3"/>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7171">
                                            <p:txEl>
                                              <p:pRg st="3" end="3"/>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7171">
                                            <p:txEl>
                                              <p:pRg st="3" end="3"/>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7171">
                                            <p:txEl>
                                              <p:pRg st="3" end="3"/>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7171">
                                            <p:txEl>
                                              <p:pRg st="3" end="3"/>
                                            </p:txEl>
                                          </p:spTgt>
                                        </p:tgtEl>
                                      </p:cBhvr>
                                      <p:to x="100000" y="60000"/>
                                    </p:animScale>
                                    <p:animScale>
                                      <p:cBhvr>
                                        <p:cTn id="65" dur="166" decel="50000">
                                          <p:stCondLst>
                                            <p:cond delay="676"/>
                                          </p:stCondLst>
                                        </p:cTn>
                                        <p:tgtEl>
                                          <p:spTgt spid="7171">
                                            <p:txEl>
                                              <p:pRg st="3" end="3"/>
                                            </p:txEl>
                                          </p:spTgt>
                                        </p:tgtEl>
                                      </p:cBhvr>
                                      <p:to x="100000" y="100000"/>
                                    </p:animScale>
                                    <p:animScale>
                                      <p:cBhvr>
                                        <p:cTn id="66" dur="26">
                                          <p:stCondLst>
                                            <p:cond delay="1312"/>
                                          </p:stCondLst>
                                        </p:cTn>
                                        <p:tgtEl>
                                          <p:spTgt spid="7171">
                                            <p:txEl>
                                              <p:pRg st="3" end="3"/>
                                            </p:txEl>
                                          </p:spTgt>
                                        </p:tgtEl>
                                      </p:cBhvr>
                                      <p:to x="100000" y="80000"/>
                                    </p:animScale>
                                    <p:animScale>
                                      <p:cBhvr>
                                        <p:cTn id="67" dur="166" decel="50000">
                                          <p:stCondLst>
                                            <p:cond delay="1338"/>
                                          </p:stCondLst>
                                        </p:cTn>
                                        <p:tgtEl>
                                          <p:spTgt spid="7171">
                                            <p:txEl>
                                              <p:pRg st="3" end="3"/>
                                            </p:txEl>
                                          </p:spTgt>
                                        </p:tgtEl>
                                      </p:cBhvr>
                                      <p:to x="100000" y="100000"/>
                                    </p:animScale>
                                    <p:animScale>
                                      <p:cBhvr>
                                        <p:cTn id="68" dur="26">
                                          <p:stCondLst>
                                            <p:cond delay="1642"/>
                                          </p:stCondLst>
                                        </p:cTn>
                                        <p:tgtEl>
                                          <p:spTgt spid="7171">
                                            <p:txEl>
                                              <p:pRg st="3" end="3"/>
                                            </p:txEl>
                                          </p:spTgt>
                                        </p:tgtEl>
                                      </p:cBhvr>
                                      <p:to x="100000" y="90000"/>
                                    </p:animScale>
                                    <p:animScale>
                                      <p:cBhvr>
                                        <p:cTn id="69" dur="166" decel="50000">
                                          <p:stCondLst>
                                            <p:cond delay="1668"/>
                                          </p:stCondLst>
                                        </p:cTn>
                                        <p:tgtEl>
                                          <p:spTgt spid="7171">
                                            <p:txEl>
                                              <p:pRg st="3" end="3"/>
                                            </p:txEl>
                                          </p:spTgt>
                                        </p:tgtEl>
                                      </p:cBhvr>
                                      <p:to x="100000" y="100000"/>
                                    </p:animScale>
                                    <p:animScale>
                                      <p:cBhvr>
                                        <p:cTn id="70" dur="26">
                                          <p:stCondLst>
                                            <p:cond delay="1808"/>
                                          </p:stCondLst>
                                        </p:cTn>
                                        <p:tgtEl>
                                          <p:spTgt spid="7171">
                                            <p:txEl>
                                              <p:pRg st="3" end="3"/>
                                            </p:txEl>
                                          </p:spTgt>
                                        </p:tgtEl>
                                      </p:cBhvr>
                                      <p:to x="100000" y="95000"/>
                                    </p:animScale>
                                    <p:animScale>
                                      <p:cBhvr>
                                        <p:cTn id="71" dur="166" decel="50000">
                                          <p:stCondLst>
                                            <p:cond delay="1834"/>
                                          </p:stCondLst>
                                        </p:cTn>
                                        <p:tgtEl>
                                          <p:spTgt spid="7171">
                                            <p:txEl>
                                              <p:pRg st="3" end="3"/>
                                            </p:txEl>
                                          </p:spTgt>
                                        </p:tgtEl>
                                      </p:cBhvr>
                                      <p:to x="100000" y="100000"/>
                                    </p:animScale>
                                  </p:childTnLst>
                                </p:cTn>
                              </p:par>
                            </p:childTnLst>
                          </p:cTn>
                        </p:par>
                        <p:par>
                          <p:cTn id="72" fill="hold">
                            <p:stCondLst>
                              <p:cond delay="8000"/>
                            </p:stCondLst>
                            <p:childTnLst>
                              <p:par>
                                <p:cTn id="73" presetID="26" presetClass="entr" presetSubtype="0" fill="hold" grpId="0" nodeType="afterEffect">
                                  <p:stCondLst>
                                    <p:cond delay="0"/>
                                  </p:stCondLst>
                                  <p:childTnLst>
                                    <p:set>
                                      <p:cBhvr>
                                        <p:cTn id="74" dur="1" fill="hold">
                                          <p:stCondLst>
                                            <p:cond delay="0"/>
                                          </p:stCondLst>
                                        </p:cTn>
                                        <p:tgtEl>
                                          <p:spTgt spid="7171">
                                            <p:txEl>
                                              <p:pRg st="4" end="4"/>
                                            </p:txEl>
                                          </p:spTgt>
                                        </p:tgtEl>
                                        <p:attrNameLst>
                                          <p:attrName>style.visibility</p:attrName>
                                        </p:attrNameLst>
                                      </p:cBhvr>
                                      <p:to>
                                        <p:strVal val="visible"/>
                                      </p:to>
                                    </p:set>
                                    <p:animEffect transition="in" filter="wipe(down)">
                                      <p:cBhvr>
                                        <p:cTn id="75" dur="580">
                                          <p:stCondLst>
                                            <p:cond delay="0"/>
                                          </p:stCondLst>
                                        </p:cTn>
                                        <p:tgtEl>
                                          <p:spTgt spid="7171">
                                            <p:txEl>
                                              <p:pRg st="4" end="4"/>
                                            </p:txEl>
                                          </p:spTgt>
                                        </p:tgtEl>
                                      </p:cBhvr>
                                    </p:animEffect>
                                    <p:anim calcmode="lin" valueType="num">
                                      <p:cBhvr>
                                        <p:cTn id="76" dur="1822" tmFilter="0,0; 0.14,0.36; 0.43,0.73; 0.71,0.91; 1.0,1.0">
                                          <p:stCondLst>
                                            <p:cond delay="0"/>
                                          </p:stCondLst>
                                        </p:cTn>
                                        <p:tgtEl>
                                          <p:spTgt spid="7171">
                                            <p:txEl>
                                              <p:pRg st="4" end="4"/>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7171">
                                            <p:txEl>
                                              <p:pRg st="4" end="4"/>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7171">
                                            <p:txEl>
                                              <p:pRg st="4" end="4"/>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7171">
                                            <p:txEl>
                                              <p:pRg st="4" end="4"/>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7171">
                                            <p:txEl>
                                              <p:pRg st="4" end="4"/>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7171">
                                            <p:txEl>
                                              <p:pRg st="4" end="4"/>
                                            </p:txEl>
                                          </p:spTgt>
                                        </p:tgtEl>
                                      </p:cBhvr>
                                      <p:to x="100000" y="60000"/>
                                    </p:animScale>
                                    <p:animScale>
                                      <p:cBhvr>
                                        <p:cTn id="82" dur="166" decel="50000">
                                          <p:stCondLst>
                                            <p:cond delay="676"/>
                                          </p:stCondLst>
                                        </p:cTn>
                                        <p:tgtEl>
                                          <p:spTgt spid="7171">
                                            <p:txEl>
                                              <p:pRg st="4" end="4"/>
                                            </p:txEl>
                                          </p:spTgt>
                                        </p:tgtEl>
                                      </p:cBhvr>
                                      <p:to x="100000" y="100000"/>
                                    </p:animScale>
                                    <p:animScale>
                                      <p:cBhvr>
                                        <p:cTn id="83" dur="26">
                                          <p:stCondLst>
                                            <p:cond delay="1312"/>
                                          </p:stCondLst>
                                        </p:cTn>
                                        <p:tgtEl>
                                          <p:spTgt spid="7171">
                                            <p:txEl>
                                              <p:pRg st="4" end="4"/>
                                            </p:txEl>
                                          </p:spTgt>
                                        </p:tgtEl>
                                      </p:cBhvr>
                                      <p:to x="100000" y="80000"/>
                                    </p:animScale>
                                    <p:animScale>
                                      <p:cBhvr>
                                        <p:cTn id="84" dur="166" decel="50000">
                                          <p:stCondLst>
                                            <p:cond delay="1338"/>
                                          </p:stCondLst>
                                        </p:cTn>
                                        <p:tgtEl>
                                          <p:spTgt spid="7171">
                                            <p:txEl>
                                              <p:pRg st="4" end="4"/>
                                            </p:txEl>
                                          </p:spTgt>
                                        </p:tgtEl>
                                      </p:cBhvr>
                                      <p:to x="100000" y="100000"/>
                                    </p:animScale>
                                    <p:animScale>
                                      <p:cBhvr>
                                        <p:cTn id="85" dur="26">
                                          <p:stCondLst>
                                            <p:cond delay="1642"/>
                                          </p:stCondLst>
                                        </p:cTn>
                                        <p:tgtEl>
                                          <p:spTgt spid="7171">
                                            <p:txEl>
                                              <p:pRg st="4" end="4"/>
                                            </p:txEl>
                                          </p:spTgt>
                                        </p:tgtEl>
                                      </p:cBhvr>
                                      <p:to x="100000" y="90000"/>
                                    </p:animScale>
                                    <p:animScale>
                                      <p:cBhvr>
                                        <p:cTn id="86" dur="166" decel="50000">
                                          <p:stCondLst>
                                            <p:cond delay="1668"/>
                                          </p:stCondLst>
                                        </p:cTn>
                                        <p:tgtEl>
                                          <p:spTgt spid="7171">
                                            <p:txEl>
                                              <p:pRg st="4" end="4"/>
                                            </p:txEl>
                                          </p:spTgt>
                                        </p:tgtEl>
                                      </p:cBhvr>
                                      <p:to x="100000" y="100000"/>
                                    </p:animScale>
                                    <p:animScale>
                                      <p:cBhvr>
                                        <p:cTn id="87" dur="26">
                                          <p:stCondLst>
                                            <p:cond delay="1808"/>
                                          </p:stCondLst>
                                        </p:cTn>
                                        <p:tgtEl>
                                          <p:spTgt spid="7171">
                                            <p:txEl>
                                              <p:pRg st="4" end="4"/>
                                            </p:txEl>
                                          </p:spTgt>
                                        </p:tgtEl>
                                      </p:cBhvr>
                                      <p:to x="100000" y="95000"/>
                                    </p:animScale>
                                    <p:animScale>
                                      <p:cBhvr>
                                        <p:cTn id="88" dur="166" decel="50000">
                                          <p:stCondLst>
                                            <p:cond delay="1834"/>
                                          </p:stCondLst>
                                        </p:cTn>
                                        <p:tgtEl>
                                          <p:spTgt spid="7171">
                                            <p:txEl>
                                              <p:pRg st="4" end="4"/>
                                            </p:txEl>
                                          </p:spTgt>
                                        </p:tgtEl>
                                      </p:cBhvr>
                                      <p:to x="100000" y="100000"/>
                                    </p:animScale>
                                  </p:childTnLst>
                                </p:cTn>
                              </p:par>
                            </p:childTnLst>
                          </p:cTn>
                        </p:par>
                        <p:par>
                          <p:cTn id="89" fill="hold">
                            <p:stCondLst>
                              <p:cond delay="10000"/>
                            </p:stCondLst>
                            <p:childTnLst>
                              <p:par>
                                <p:cTn id="90" presetID="26" presetClass="entr" presetSubtype="0" fill="hold" grpId="0" nodeType="afterEffect">
                                  <p:stCondLst>
                                    <p:cond delay="0"/>
                                  </p:stCondLst>
                                  <p:childTnLst>
                                    <p:set>
                                      <p:cBhvr>
                                        <p:cTn id="91" dur="1" fill="hold">
                                          <p:stCondLst>
                                            <p:cond delay="0"/>
                                          </p:stCondLst>
                                        </p:cTn>
                                        <p:tgtEl>
                                          <p:spTgt spid="7171">
                                            <p:txEl>
                                              <p:pRg st="5" end="5"/>
                                            </p:txEl>
                                          </p:spTgt>
                                        </p:tgtEl>
                                        <p:attrNameLst>
                                          <p:attrName>style.visibility</p:attrName>
                                        </p:attrNameLst>
                                      </p:cBhvr>
                                      <p:to>
                                        <p:strVal val="visible"/>
                                      </p:to>
                                    </p:set>
                                    <p:animEffect transition="in" filter="wipe(down)">
                                      <p:cBhvr>
                                        <p:cTn id="92" dur="580">
                                          <p:stCondLst>
                                            <p:cond delay="0"/>
                                          </p:stCondLst>
                                        </p:cTn>
                                        <p:tgtEl>
                                          <p:spTgt spid="7171">
                                            <p:txEl>
                                              <p:pRg st="5" end="5"/>
                                            </p:txEl>
                                          </p:spTgt>
                                        </p:tgtEl>
                                      </p:cBhvr>
                                    </p:animEffect>
                                    <p:anim calcmode="lin" valueType="num">
                                      <p:cBhvr>
                                        <p:cTn id="93" dur="1822" tmFilter="0,0; 0.14,0.36; 0.43,0.73; 0.71,0.91; 1.0,1.0">
                                          <p:stCondLst>
                                            <p:cond delay="0"/>
                                          </p:stCondLst>
                                        </p:cTn>
                                        <p:tgtEl>
                                          <p:spTgt spid="7171">
                                            <p:txEl>
                                              <p:pRg st="5" end="5"/>
                                            </p:txEl>
                                          </p:spTgt>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7171">
                                            <p:txEl>
                                              <p:pRg st="5" end="5"/>
                                            </p:txEl>
                                          </p:spTgt>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7171">
                                            <p:txEl>
                                              <p:pRg st="5" end="5"/>
                                            </p:txEl>
                                          </p:spTgt>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7171">
                                            <p:txEl>
                                              <p:pRg st="5" end="5"/>
                                            </p:txEl>
                                          </p:spTgt>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7171">
                                            <p:txEl>
                                              <p:pRg st="5" end="5"/>
                                            </p:txEl>
                                          </p:spTgt>
                                        </p:tgtEl>
                                        <p:attrNameLst>
                                          <p:attrName>ppt_y</p:attrName>
                                        </p:attrNameLst>
                                      </p:cBhvr>
                                      <p:tavLst>
                                        <p:tav tm="0" fmla="#ppt_y-sin(pi*$)/81">
                                          <p:val>
                                            <p:fltVal val="0"/>
                                          </p:val>
                                        </p:tav>
                                        <p:tav tm="100000">
                                          <p:val>
                                            <p:fltVal val="1"/>
                                          </p:val>
                                        </p:tav>
                                      </p:tavLst>
                                    </p:anim>
                                    <p:animScale>
                                      <p:cBhvr>
                                        <p:cTn id="98" dur="26">
                                          <p:stCondLst>
                                            <p:cond delay="650"/>
                                          </p:stCondLst>
                                        </p:cTn>
                                        <p:tgtEl>
                                          <p:spTgt spid="7171">
                                            <p:txEl>
                                              <p:pRg st="5" end="5"/>
                                            </p:txEl>
                                          </p:spTgt>
                                        </p:tgtEl>
                                      </p:cBhvr>
                                      <p:to x="100000" y="60000"/>
                                    </p:animScale>
                                    <p:animScale>
                                      <p:cBhvr>
                                        <p:cTn id="99" dur="166" decel="50000">
                                          <p:stCondLst>
                                            <p:cond delay="676"/>
                                          </p:stCondLst>
                                        </p:cTn>
                                        <p:tgtEl>
                                          <p:spTgt spid="7171">
                                            <p:txEl>
                                              <p:pRg st="5" end="5"/>
                                            </p:txEl>
                                          </p:spTgt>
                                        </p:tgtEl>
                                      </p:cBhvr>
                                      <p:to x="100000" y="100000"/>
                                    </p:animScale>
                                    <p:animScale>
                                      <p:cBhvr>
                                        <p:cTn id="100" dur="26">
                                          <p:stCondLst>
                                            <p:cond delay="1312"/>
                                          </p:stCondLst>
                                        </p:cTn>
                                        <p:tgtEl>
                                          <p:spTgt spid="7171">
                                            <p:txEl>
                                              <p:pRg st="5" end="5"/>
                                            </p:txEl>
                                          </p:spTgt>
                                        </p:tgtEl>
                                      </p:cBhvr>
                                      <p:to x="100000" y="80000"/>
                                    </p:animScale>
                                    <p:animScale>
                                      <p:cBhvr>
                                        <p:cTn id="101" dur="166" decel="50000">
                                          <p:stCondLst>
                                            <p:cond delay="1338"/>
                                          </p:stCondLst>
                                        </p:cTn>
                                        <p:tgtEl>
                                          <p:spTgt spid="7171">
                                            <p:txEl>
                                              <p:pRg st="5" end="5"/>
                                            </p:txEl>
                                          </p:spTgt>
                                        </p:tgtEl>
                                      </p:cBhvr>
                                      <p:to x="100000" y="100000"/>
                                    </p:animScale>
                                    <p:animScale>
                                      <p:cBhvr>
                                        <p:cTn id="102" dur="26">
                                          <p:stCondLst>
                                            <p:cond delay="1642"/>
                                          </p:stCondLst>
                                        </p:cTn>
                                        <p:tgtEl>
                                          <p:spTgt spid="7171">
                                            <p:txEl>
                                              <p:pRg st="5" end="5"/>
                                            </p:txEl>
                                          </p:spTgt>
                                        </p:tgtEl>
                                      </p:cBhvr>
                                      <p:to x="100000" y="90000"/>
                                    </p:animScale>
                                    <p:animScale>
                                      <p:cBhvr>
                                        <p:cTn id="103" dur="166" decel="50000">
                                          <p:stCondLst>
                                            <p:cond delay="1668"/>
                                          </p:stCondLst>
                                        </p:cTn>
                                        <p:tgtEl>
                                          <p:spTgt spid="7171">
                                            <p:txEl>
                                              <p:pRg st="5" end="5"/>
                                            </p:txEl>
                                          </p:spTgt>
                                        </p:tgtEl>
                                      </p:cBhvr>
                                      <p:to x="100000" y="100000"/>
                                    </p:animScale>
                                    <p:animScale>
                                      <p:cBhvr>
                                        <p:cTn id="104" dur="26">
                                          <p:stCondLst>
                                            <p:cond delay="1808"/>
                                          </p:stCondLst>
                                        </p:cTn>
                                        <p:tgtEl>
                                          <p:spTgt spid="7171">
                                            <p:txEl>
                                              <p:pRg st="5" end="5"/>
                                            </p:txEl>
                                          </p:spTgt>
                                        </p:tgtEl>
                                      </p:cBhvr>
                                      <p:to x="100000" y="95000"/>
                                    </p:animScale>
                                    <p:animScale>
                                      <p:cBhvr>
                                        <p:cTn id="105" dur="166" decel="50000">
                                          <p:stCondLst>
                                            <p:cond delay="1834"/>
                                          </p:stCondLst>
                                        </p:cTn>
                                        <p:tgtEl>
                                          <p:spTgt spid="7171">
                                            <p:txEl>
                                              <p:pRg st="5" end="5"/>
                                            </p:txEl>
                                          </p:spTgt>
                                        </p:tgtEl>
                                      </p:cBhvr>
                                      <p:to x="100000" y="100000"/>
                                    </p:animScale>
                                  </p:childTnLst>
                                </p:cTn>
                              </p:par>
                            </p:childTnLst>
                          </p:cTn>
                        </p:par>
                        <p:par>
                          <p:cTn id="106" fill="hold">
                            <p:stCondLst>
                              <p:cond delay="12000"/>
                            </p:stCondLst>
                            <p:childTnLst>
                              <p:par>
                                <p:cTn id="107" presetID="26" presetClass="entr" presetSubtype="0" fill="hold" grpId="0" nodeType="afterEffect">
                                  <p:stCondLst>
                                    <p:cond delay="0"/>
                                  </p:stCondLst>
                                  <p:childTnLst>
                                    <p:set>
                                      <p:cBhvr>
                                        <p:cTn id="108" dur="1" fill="hold">
                                          <p:stCondLst>
                                            <p:cond delay="0"/>
                                          </p:stCondLst>
                                        </p:cTn>
                                        <p:tgtEl>
                                          <p:spTgt spid="7171">
                                            <p:txEl>
                                              <p:pRg st="6" end="6"/>
                                            </p:txEl>
                                          </p:spTgt>
                                        </p:tgtEl>
                                        <p:attrNameLst>
                                          <p:attrName>style.visibility</p:attrName>
                                        </p:attrNameLst>
                                      </p:cBhvr>
                                      <p:to>
                                        <p:strVal val="visible"/>
                                      </p:to>
                                    </p:set>
                                    <p:animEffect transition="in" filter="wipe(down)">
                                      <p:cBhvr>
                                        <p:cTn id="109" dur="580">
                                          <p:stCondLst>
                                            <p:cond delay="0"/>
                                          </p:stCondLst>
                                        </p:cTn>
                                        <p:tgtEl>
                                          <p:spTgt spid="7171">
                                            <p:txEl>
                                              <p:pRg st="6" end="6"/>
                                            </p:txEl>
                                          </p:spTgt>
                                        </p:tgtEl>
                                      </p:cBhvr>
                                    </p:animEffect>
                                    <p:anim calcmode="lin" valueType="num">
                                      <p:cBhvr>
                                        <p:cTn id="110" dur="1822" tmFilter="0,0; 0.14,0.36; 0.43,0.73; 0.71,0.91; 1.0,1.0">
                                          <p:stCondLst>
                                            <p:cond delay="0"/>
                                          </p:stCondLst>
                                        </p:cTn>
                                        <p:tgtEl>
                                          <p:spTgt spid="7171">
                                            <p:txEl>
                                              <p:pRg st="6" end="6"/>
                                            </p:tx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7171">
                                            <p:txEl>
                                              <p:pRg st="6" end="6"/>
                                            </p:txEl>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7171">
                                            <p:txEl>
                                              <p:pRg st="6" end="6"/>
                                            </p:txEl>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7171">
                                            <p:txEl>
                                              <p:pRg st="6" end="6"/>
                                            </p:txEl>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7171">
                                            <p:txEl>
                                              <p:pRg st="6" end="6"/>
                                            </p:txEl>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7171">
                                            <p:txEl>
                                              <p:pRg st="6" end="6"/>
                                            </p:txEl>
                                          </p:spTgt>
                                        </p:tgtEl>
                                      </p:cBhvr>
                                      <p:to x="100000" y="60000"/>
                                    </p:animScale>
                                    <p:animScale>
                                      <p:cBhvr>
                                        <p:cTn id="116" dur="166" decel="50000">
                                          <p:stCondLst>
                                            <p:cond delay="676"/>
                                          </p:stCondLst>
                                        </p:cTn>
                                        <p:tgtEl>
                                          <p:spTgt spid="7171">
                                            <p:txEl>
                                              <p:pRg st="6" end="6"/>
                                            </p:txEl>
                                          </p:spTgt>
                                        </p:tgtEl>
                                      </p:cBhvr>
                                      <p:to x="100000" y="100000"/>
                                    </p:animScale>
                                    <p:animScale>
                                      <p:cBhvr>
                                        <p:cTn id="117" dur="26">
                                          <p:stCondLst>
                                            <p:cond delay="1312"/>
                                          </p:stCondLst>
                                        </p:cTn>
                                        <p:tgtEl>
                                          <p:spTgt spid="7171">
                                            <p:txEl>
                                              <p:pRg st="6" end="6"/>
                                            </p:txEl>
                                          </p:spTgt>
                                        </p:tgtEl>
                                      </p:cBhvr>
                                      <p:to x="100000" y="80000"/>
                                    </p:animScale>
                                    <p:animScale>
                                      <p:cBhvr>
                                        <p:cTn id="118" dur="166" decel="50000">
                                          <p:stCondLst>
                                            <p:cond delay="1338"/>
                                          </p:stCondLst>
                                        </p:cTn>
                                        <p:tgtEl>
                                          <p:spTgt spid="7171">
                                            <p:txEl>
                                              <p:pRg st="6" end="6"/>
                                            </p:txEl>
                                          </p:spTgt>
                                        </p:tgtEl>
                                      </p:cBhvr>
                                      <p:to x="100000" y="100000"/>
                                    </p:animScale>
                                    <p:animScale>
                                      <p:cBhvr>
                                        <p:cTn id="119" dur="26">
                                          <p:stCondLst>
                                            <p:cond delay="1642"/>
                                          </p:stCondLst>
                                        </p:cTn>
                                        <p:tgtEl>
                                          <p:spTgt spid="7171">
                                            <p:txEl>
                                              <p:pRg st="6" end="6"/>
                                            </p:txEl>
                                          </p:spTgt>
                                        </p:tgtEl>
                                      </p:cBhvr>
                                      <p:to x="100000" y="90000"/>
                                    </p:animScale>
                                    <p:animScale>
                                      <p:cBhvr>
                                        <p:cTn id="120" dur="166" decel="50000">
                                          <p:stCondLst>
                                            <p:cond delay="1668"/>
                                          </p:stCondLst>
                                        </p:cTn>
                                        <p:tgtEl>
                                          <p:spTgt spid="7171">
                                            <p:txEl>
                                              <p:pRg st="6" end="6"/>
                                            </p:txEl>
                                          </p:spTgt>
                                        </p:tgtEl>
                                      </p:cBhvr>
                                      <p:to x="100000" y="100000"/>
                                    </p:animScale>
                                    <p:animScale>
                                      <p:cBhvr>
                                        <p:cTn id="121" dur="26">
                                          <p:stCondLst>
                                            <p:cond delay="1808"/>
                                          </p:stCondLst>
                                        </p:cTn>
                                        <p:tgtEl>
                                          <p:spTgt spid="7171">
                                            <p:txEl>
                                              <p:pRg st="6" end="6"/>
                                            </p:txEl>
                                          </p:spTgt>
                                        </p:tgtEl>
                                      </p:cBhvr>
                                      <p:to x="100000" y="95000"/>
                                    </p:animScale>
                                    <p:animScale>
                                      <p:cBhvr>
                                        <p:cTn id="122" dur="166" decel="50000">
                                          <p:stCondLst>
                                            <p:cond delay="1834"/>
                                          </p:stCondLst>
                                        </p:cTn>
                                        <p:tgtEl>
                                          <p:spTgt spid="7171">
                                            <p:txEl>
                                              <p:pRg st="6" end="6"/>
                                            </p:txEl>
                                          </p:spTgt>
                                        </p:tgtEl>
                                      </p:cBhvr>
                                      <p:to x="100000" y="100000"/>
                                    </p:animScale>
                                  </p:childTnLst>
                                </p:cTn>
                              </p:par>
                            </p:childTnLst>
                          </p:cTn>
                        </p:par>
                        <p:par>
                          <p:cTn id="123" fill="hold">
                            <p:stCondLst>
                              <p:cond delay="14000"/>
                            </p:stCondLst>
                            <p:childTnLst>
                              <p:par>
                                <p:cTn id="124" presetID="26" presetClass="entr" presetSubtype="0" fill="hold" grpId="0" nodeType="afterEffect">
                                  <p:stCondLst>
                                    <p:cond delay="0"/>
                                  </p:stCondLst>
                                  <p:childTnLst>
                                    <p:set>
                                      <p:cBhvr>
                                        <p:cTn id="125" dur="1" fill="hold">
                                          <p:stCondLst>
                                            <p:cond delay="0"/>
                                          </p:stCondLst>
                                        </p:cTn>
                                        <p:tgtEl>
                                          <p:spTgt spid="7171">
                                            <p:txEl>
                                              <p:pRg st="7" end="7"/>
                                            </p:txEl>
                                          </p:spTgt>
                                        </p:tgtEl>
                                        <p:attrNameLst>
                                          <p:attrName>style.visibility</p:attrName>
                                        </p:attrNameLst>
                                      </p:cBhvr>
                                      <p:to>
                                        <p:strVal val="visible"/>
                                      </p:to>
                                    </p:set>
                                    <p:animEffect transition="in" filter="wipe(down)">
                                      <p:cBhvr>
                                        <p:cTn id="126" dur="3">
                                          <p:stCondLst>
                                            <p:cond delay="0"/>
                                          </p:stCondLst>
                                        </p:cTn>
                                        <p:tgtEl>
                                          <p:spTgt spid="7171">
                                            <p:txEl>
                                              <p:pRg st="7" end="7"/>
                                            </p:txEl>
                                          </p:spTgt>
                                        </p:tgtEl>
                                      </p:cBhvr>
                                    </p:animEffect>
                                    <p:anim calcmode="lin" valueType="num">
                                      <p:cBhvr>
                                        <p:cTn id="127" dur="9" tmFilter="0,0; 0.14,0.36; 0.43,0.73; 0.71,0.91; 1.0,1.0">
                                          <p:stCondLst>
                                            <p:cond delay="0"/>
                                          </p:stCondLst>
                                        </p:cTn>
                                        <p:tgtEl>
                                          <p:spTgt spid="7171">
                                            <p:txEl>
                                              <p:pRg st="7" end="7"/>
                                            </p:txEl>
                                          </p:spTgt>
                                        </p:tgtEl>
                                        <p:attrNameLst>
                                          <p:attrName>ppt_x</p:attrName>
                                        </p:attrNameLst>
                                      </p:cBhvr>
                                      <p:tavLst>
                                        <p:tav tm="0">
                                          <p:val>
                                            <p:strVal val="#ppt_x-0.25"/>
                                          </p:val>
                                        </p:tav>
                                        <p:tav tm="100000">
                                          <p:val>
                                            <p:strVal val="#ppt_x"/>
                                          </p:val>
                                        </p:tav>
                                      </p:tavLst>
                                    </p:anim>
                                    <p:anim calcmode="lin" valueType="num">
                                      <p:cBhvr>
                                        <p:cTn id="128" dur="3" tmFilter="0.0,0.0; 0.25,0.07; 0.50,0.2; 0.75,0.467; 1.0,1.0">
                                          <p:stCondLst>
                                            <p:cond delay="0"/>
                                          </p:stCondLst>
                                        </p:cTn>
                                        <p:tgtEl>
                                          <p:spTgt spid="7171">
                                            <p:txEl>
                                              <p:pRg st="7" end="7"/>
                                            </p:txEl>
                                          </p:spTgt>
                                        </p:tgtEl>
                                        <p:attrNameLst>
                                          <p:attrName>ppt_y</p:attrName>
                                        </p:attrNameLst>
                                      </p:cBhvr>
                                      <p:tavLst>
                                        <p:tav tm="0" fmla="#ppt_y-sin(pi*$)/3">
                                          <p:val>
                                            <p:fltVal val="0.5"/>
                                          </p:val>
                                        </p:tav>
                                        <p:tav tm="100000">
                                          <p:val>
                                            <p:fltVal val="1"/>
                                          </p:val>
                                        </p:tav>
                                      </p:tavLst>
                                    </p:anim>
                                    <p:anim calcmode="lin" valueType="num">
                                      <p:cBhvr>
                                        <p:cTn id="129" dur="3" tmFilter="0, 0; 0.125,0.2665; 0.25,0.4; 0.375,0.465; 0.5,0.5;  0.625,0.535; 0.75,0.6; 0.875,0.7335; 1,1">
                                          <p:stCondLst>
                                            <p:cond delay="3"/>
                                          </p:stCondLst>
                                        </p:cTn>
                                        <p:tgtEl>
                                          <p:spTgt spid="7171">
                                            <p:txEl>
                                              <p:pRg st="7" end="7"/>
                                            </p:txEl>
                                          </p:spTgt>
                                        </p:tgtEl>
                                        <p:attrNameLst>
                                          <p:attrName>ppt_y</p:attrName>
                                        </p:attrNameLst>
                                      </p:cBhvr>
                                      <p:tavLst>
                                        <p:tav tm="0" fmla="#ppt_y-sin(pi*$)/9">
                                          <p:val>
                                            <p:fltVal val="0"/>
                                          </p:val>
                                        </p:tav>
                                        <p:tav tm="100000">
                                          <p:val>
                                            <p:fltVal val="1"/>
                                          </p:val>
                                        </p:tav>
                                      </p:tavLst>
                                    </p:anim>
                                    <p:anim calcmode="lin" valueType="num">
                                      <p:cBhvr>
                                        <p:cTn id="130" dur="2" tmFilter="0, 0; 0.125,0.2665; 0.25,0.4; 0.375,0.465; 0.5,0.5;  0.625,0.535; 0.75,0.6; 0.875,0.7335; 1,1">
                                          <p:stCondLst>
                                            <p:cond delay="7"/>
                                          </p:stCondLst>
                                        </p:cTn>
                                        <p:tgtEl>
                                          <p:spTgt spid="7171">
                                            <p:txEl>
                                              <p:pRg st="7" end="7"/>
                                            </p:txEl>
                                          </p:spTgt>
                                        </p:tgtEl>
                                        <p:attrNameLst>
                                          <p:attrName>ppt_y</p:attrName>
                                        </p:attrNameLst>
                                      </p:cBhvr>
                                      <p:tavLst>
                                        <p:tav tm="0" fmla="#ppt_y-sin(pi*$)/27">
                                          <p:val>
                                            <p:fltVal val="0"/>
                                          </p:val>
                                        </p:tav>
                                        <p:tav tm="100000">
                                          <p:val>
                                            <p:fltVal val="1"/>
                                          </p:val>
                                        </p:tav>
                                      </p:tavLst>
                                    </p:anim>
                                    <p:anim calcmode="lin" valueType="num">
                                      <p:cBhvr>
                                        <p:cTn id="131" dur="1" tmFilter="0, 0; 0.125,0.2665; 0.25,0.4; 0.375,0.465; 0.5,0.5;  0.625,0.535; 0.75,0.6; 0.875,0.7335; 1,1">
                                          <p:stCondLst>
                                            <p:cond delay="8"/>
                                          </p:stCondLst>
                                        </p:cTn>
                                        <p:tgtEl>
                                          <p:spTgt spid="7171">
                                            <p:txEl>
                                              <p:pRg st="7" end="7"/>
                                            </p:txEl>
                                          </p:spTgt>
                                        </p:tgtEl>
                                        <p:attrNameLst>
                                          <p:attrName>ppt_y</p:attrName>
                                        </p:attrNameLst>
                                      </p:cBhvr>
                                      <p:tavLst>
                                        <p:tav tm="0" fmla="#ppt_y-sin(pi*$)/81">
                                          <p:val>
                                            <p:fltVal val="0"/>
                                          </p:val>
                                        </p:tav>
                                        <p:tav tm="100000">
                                          <p:val>
                                            <p:fltVal val="1"/>
                                          </p:val>
                                        </p:tav>
                                      </p:tavLst>
                                    </p:anim>
                                    <p:animScale>
                                      <p:cBhvr>
                                        <p:cTn id="132" dur="1">
                                          <p:stCondLst>
                                            <p:cond delay="3"/>
                                          </p:stCondLst>
                                        </p:cTn>
                                        <p:tgtEl>
                                          <p:spTgt spid="7171">
                                            <p:txEl>
                                              <p:pRg st="7" end="7"/>
                                            </p:txEl>
                                          </p:spTgt>
                                        </p:tgtEl>
                                      </p:cBhvr>
                                      <p:to x="100000" y="60000"/>
                                    </p:animScale>
                                    <p:animScale>
                                      <p:cBhvr>
                                        <p:cTn id="133" dur="1" decel="50000">
                                          <p:stCondLst>
                                            <p:cond delay="3"/>
                                          </p:stCondLst>
                                        </p:cTn>
                                        <p:tgtEl>
                                          <p:spTgt spid="7171">
                                            <p:txEl>
                                              <p:pRg st="7" end="7"/>
                                            </p:txEl>
                                          </p:spTgt>
                                        </p:tgtEl>
                                      </p:cBhvr>
                                      <p:to x="100000" y="100000"/>
                                    </p:animScale>
                                    <p:animScale>
                                      <p:cBhvr>
                                        <p:cTn id="134" dur="1">
                                          <p:stCondLst>
                                            <p:cond delay="7"/>
                                          </p:stCondLst>
                                        </p:cTn>
                                        <p:tgtEl>
                                          <p:spTgt spid="7171">
                                            <p:txEl>
                                              <p:pRg st="7" end="7"/>
                                            </p:txEl>
                                          </p:spTgt>
                                        </p:tgtEl>
                                      </p:cBhvr>
                                      <p:to x="100000" y="80000"/>
                                    </p:animScale>
                                    <p:animScale>
                                      <p:cBhvr>
                                        <p:cTn id="135" dur="1" decel="50000">
                                          <p:stCondLst>
                                            <p:cond delay="7"/>
                                          </p:stCondLst>
                                        </p:cTn>
                                        <p:tgtEl>
                                          <p:spTgt spid="7171">
                                            <p:txEl>
                                              <p:pRg st="7" end="7"/>
                                            </p:txEl>
                                          </p:spTgt>
                                        </p:tgtEl>
                                      </p:cBhvr>
                                      <p:to x="100000" y="100000"/>
                                    </p:animScale>
                                    <p:animScale>
                                      <p:cBhvr>
                                        <p:cTn id="136" dur="1">
                                          <p:stCondLst>
                                            <p:cond delay="8"/>
                                          </p:stCondLst>
                                        </p:cTn>
                                        <p:tgtEl>
                                          <p:spTgt spid="7171">
                                            <p:txEl>
                                              <p:pRg st="7" end="7"/>
                                            </p:txEl>
                                          </p:spTgt>
                                        </p:tgtEl>
                                      </p:cBhvr>
                                      <p:to x="100000" y="90000"/>
                                    </p:animScale>
                                    <p:animScale>
                                      <p:cBhvr>
                                        <p:cTn id="137" dur="1" decel="50000">
                                          <p:stCondLst>
                                            <p:cond delay="8"/>
                                          </p:stCondLst>
                                        </p:cTn>
                                        <p:tgtEl>
                                          <p:spTgt spid="7171">
                                            <p:txEl>
                                              <p:pRg st="7" end="7"/>
                                            </p:txEl>
                                          </p:spTgt>
                                        </p:tgtEl>
                                      </p:cBhvr>
                                      <p:to x="100000" y="100000"/>
                                    </p:animScale>
                                    <p:animScale>
                                      <p:cBhvr>
                                        <p:cTn id="138" dur="1">
                                          <p:stCondLst>
                                            <p:cond delay="9"/>
                                          </p:stCondLst>
                                        </p:cTn>
                                        <p:tgtEl>
                                          <p:spTgt spid="7171">
                                            <p:txEl>
                                              <p:pRg st="7" end="7"/>
                                            </p:txEl>
                                          </p:spTgt>
                                        </p:tgtEl>
                                      </p:cBhvr>
                                      <p:to x="100000" y="95000"/>
                                    </p:animScale>
                                    <p:animScale>
                                      <p:cBhvr>
                                        <p:cTn id="139" dur="1" decel="50000">
                                          <p:stCondLst>
                                            <p:cond delay="9"/>
                                          </p:stCondLst>
                                        </p:cTn>
                                        <p:tgtEl>
                                          <p:spTgt spid="7171">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457200" y="244475"/>
            <a:ext cx="8385175" cy="447675"/>
          </a:xfrm>
        </p:spPr>
        <p:txBody>
          <a:bodyPr/>
          <a:lstStyle/>
          <a:p>
            <a:pPr eaLnBrk="1" hangingPunct="1">
              <a:defRPr/>
            </a:pPr>
            <a:r>
              <a:rPr lang="es-MX" sz="2000" smtClean="0"/>
              <a:t>PROTECCIÓN CONSTITUCIONAL DEL MEDIO AMBIENTE</a:t>
            </a:r>
            <a:endParaRPr lang="es-ES" sz="2000" smtClean="0"/>
          </a:p>
        </p:txBody>
      </p:sp>
      <p:sp>
        <p:nvSpPr>
          <p:cNvPr id="32771" name="Rectangle 3"/>
          <p:cNvSpPr>
            <a:spLocks noGrp="1" noRot="1" noChangeArrowheads="1"/>
          </p:cNvSpPr>
          <p:nvPr>
            <p:ph idx="1"/>
          </p:nvPr>
        </p:nvSpPr>
        <p:spPr>
          <a:xfrm>
            <a:off x="179388" y="908050"/>
            <a:ext cx="8666162" cy="5689600"/>
          </a:xfrm>
        </p:spPr>
        <p:txBody>
          <a:bodyPr/>
          <a:lstStyle/>
          <a:p>
            <a:pPr eaLnBrk="1" hangingPunct="1">
              <a:lnSpc>
                <a:spcPct val="80000"/>
              </a:lnSpc>
              <a:defRPr/>
            </a:pPr>
            <a:endParaRPr lang="es-ES" sz="1600" smtClean="0"/>
          </a:p>
          <a:p>
            <a:pPr eaLnBrk="1" hangingPunct="1">
              <a:lnSpc>
                <a:spcPct val="80000"/>
              </a:lnSpc>
              <a:buFontTx/>
              <a:buChar char="-"/>
              <a:defRPr/>
            </a:pPr>
            <a:r>
              <a:rPr lang="es-ES_tradnl" sz="2400" smtClean="0">
                <a:solidFill>
                  <a:schemeClr val="folHlink"/>
                </a:solidFill>
              </a:rPr>
              <a:t>Es la Sala de lo Constitucional lo reconoce.</a:t>
            </a:r>
          </a:p>
          <a:p>
            <a:pPr eaLnBrk="1" hangingPunct="1">
              <a:lnSpc>
                <a:spcPct val="80000"/>
              </a:lnSpc>
              <a:buFontTx/>
              <a:buChar char="-"/>
              <a:defRPr/>
            </a:pPr>
            <a:r>
              <a:rPr lang="es-ES_tradnl" sz="2400" smtClean="0"/>
              <a:t>Sentencia de amparo (104,105,y 106- 98 acumulado) </a:t>
            </a:r>
          </a:p>
          <a:p>
            <a:pPr eaLnBrk="1" hangingPunct="1">
              <a:lnSpc>
                <a:spcPct val="80000"/>
              </a:lnSpc>
              <a:buFontTx/>
              <a:buChar char="-"/>
              <a:defRPr/>
            </a:pPr>
            <a:r>
              <a:rPr lang="es-SV" sz="2400" smtClean="0"/>
              <a:t>Sentencia de inconstitucionalidad, del 2 de julio de 1998, por medio de los cuales la Asamblea Legislativa establece como </a:t>
            </a:r>
            <a:r>
              <a:rPr lang="es-SV" sz="2400" smtClean="0">
                <a:solidFill>
                  <a:schemeClr val="folHlink"/>
                </a:solidFill>
              </a:rPr>
              <a:t>zona protectora del suelo y declara como zona de reserva forestal una porción del inmueble denominado "El Espino", y emite disposiciones relativas al aprovechamiento, desarrollo y ordenamiento de tal inmueble</a:t>
            </a:r>
            <a:r>
              <a:rPr lang="es-ES" sz="2400" smtClean="0"/>
              <a:t> (</a:t>
            </a:r>
            <a:r>
              <a:rPr lang="es-SV" sz="2400" smtClean="0"/>
              <a:t>Sentencia de Inconstitucionalidad, Ref. Inc. 5/93)  </a:t>
            </a:r>
          </a:p>
          <a:p>
            <a:pPr eaLnBrk="1" hangingPunct="1">
              <a:lnSpc>
                <a:spcPct val="80000"/>
              </a:lnSpc>
              <a:buFontTx/>
              <a:buChar char="-"/>
              <a:defRPr/>
            </a:pPr>
            <a:r>
              <a:rPr lang="es-ES_tradnl" sz="2400" smtClean="0"/>
              <a:t>Reafirmado en </a:t>
            </a:r>
            <a:r>
              <a:rPr lang="es-SV" sz="2400" smtClean="0"/>
              <a:t>pronunciada el 26 de junio de 2003</a:t>
            </a:r>
            <a:r>
              <a:rPr lang="es-ES" sz="2400" smtClean="0"/>
              <a:t> (</a:t>
            </a:r>
            <a:r>
              <a:rPr lang="es-SV" sz="2400" smtClean="0"/>
              <a:t>Ref. 242-2001)</a:t>
            </a:r>
          </a:p>
          <a:p>
            <a:pPr eaLnBrk="1" hangingPunct="1">
              <a:lnSpc>
                <a:spcPct val="80000"/>
              </a:lnSpc>
              <a:buFontTx/>
              <a:buChar char="-"/>
              <a:defRPr/>
            </a:pPr>
            <a:endParaRPr lang="es-SV" sz="2400" smtClean="0"/>
          </a:p>
          <a:p>
            <a:pPr eaLnBrk="1" hangingPunct="1">
              <a:lnSpc>
                <a:spcPct val="80000"/>
              </a:lnSpc>
              <a:buFontTx/>
              <a:buChar char="-"/>
              <a:defRPr/>
            </a:pPr>
            <a:r>
              <a:rPr lang="es-SV" sz="2800" smtClean="0">
                <a:solidFill>
                  <a:schemeClr val="folHlink"/>
                </a:solidFill>
              </a:rPr>
              <a:t>Sentencia estimatoria Ref. 163-2007 de 12-09-2009</a:t>
            </a:r>
          </a:p>
          <a:p>
            <a:pPr eaLnBrk="1" hangingPunct="1">
              <a:lnSpc>
                <a:spcPct val="80000"/>
              </a:lnSpc>
              <a:defRPr/>
            </a:pPr>
            <a:endParaRPr lang="es-ES" sz="2800" smtClean="0">
              <a:solidFill>
                <a:schemeClr val="folHlink"/>
              </a:solidFill>
            </a:endParaRPr>
          </a:p>
        </p:txBody>
      </p:sp>
      <p:sp>
        <p:nvSpPr>
          <p:cNvPr id="4" name="5 Marcador de número de diapositiva"/>
          <p:cNvSpPr>
            <a:spLocks noGrp="1"/>
          </p:cNvSpPr>
          <p:nvPr>
            <p:ph type="sldNum" sz="quarter" idx="12"/>
          </p:nvPr>
        </p:nvSpPr>
        <p:spPr/>
        <p:txBody>
          <a:bodyPr/>
          <a:lstStyle/>
          <a:p>
            <a:pPr>
              <a:defRPr/>
            </a:pPr>
            <a:fld id="{90AF45C4-AFCB-41C3-8E9A-C5915BD4AE20}" type="slidenum">
              <a:rPr lang="es-ES"/>
              <a:pPr>
                <a:defRPr/>
              </a:pPr>
              <a:t>20</a:t>
            </a:fld>
            <a:endParaRPr lang="es-ES"/>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a:xfrm>
            <a:off x="457200" y="244475"/>
            <a:ext cx="8385175" cy="592138"/>
          </a:xfrm>
        </p:spPr>
        <p:txBody>
          <a:bodyPr>
            <a:normAutofit fontScale="90000"/>
          </a:bodyPr>
          <a:lstStyle/>
          <a:p>
            <a:pPr eaLnBrk="1" hangingPunct="1">
              <a:defRPr/>
            </a:pPr>
            <a:r>
              <a:rPr lang="es-ES_tradnl" sz="4000" smtClean="0"/>
              <a:t>Es un derecho fundamental</a:t>
            </a:r>
            <a:endParaRPr lang="es-ES" sz="4000" smtClean="0"/>
          </a:p>
        </p:txBody>
      </p:sp>
      <p:sp>
        <p:nvSpPr>
          <p:cNvPr id="40963" name="Rectangle 3"/>
          <p:cNvSpPr>
            <a:spLocks noGrp="1" noRot="1" noChangeArrowheads="1"/>
          </p:cNvSpPr>
          <p:nvPr>
            <p:ph idx="1"/>
          </p:nvPr>
        </p:nvSpPr>
        <p:spPr>
          <a:xfrm>
            <a:off x="323850" y="981075"/>
            <a:ext cx="8820150" cy="5472113"/>
          </a:xfrm>
        </p:spPr>
        <p:txBody>
          <a:bodyPr>
            <a:normAutofit lnSpcReduction="10000"/>
          </a:bodyPr>
          <a:lstStyle/>
          <a:p>
            <a:pPr eaLnBrk="1" hangingPunct="1">
              <a:lnSpc>
                <a:spcPct val="80000"/>
              </a:lnSpc>
              <a:defRPr/>
            </a:pPr>
            <a:r>
              <a:rPr lang="es-ES_tradnl" sz="1400" b="1" i="1" dirty="0" smtClean="0">
                <a:solidFill>
                  <a:schemeClr val="folHlink"/>
                </a:solidFill>
              </a:rPr>
              <a:t>Principio 1 de la Declaración de Estocolmo de 1972</a:t>
            </a:r>
            <a:r>
              <a:rPr lang="es-ES_tradnl" sz="1400" b="1" i="1" dirty="0" smtClean="0"/>
              <a:t>: </a:t>
            </a:r>
          </a:p>
          <a:p>
            <a:pPr marL="36576" indent="0" eaLnBrk="1" hangingPunct="1">
              <a:lnSpc>
                <a:spcPct val="80000"/>
              </a:lnSpc>
              <a:buNone/>
              <a:defRPr/>
            </a:pPr>
            <a:r>
              <a:rPr lang="es-ES_tradnl" sz="1400" b="1" i="1" dirty="0" smtClean="0"/>
              <a:t>	El </a:t>
            </a:r>
            <a:r>
              <a:rPr lang="es-ES_tradnl" sz="1600" b="1" i="1" dirty="0" smtClean="0"/>
              <a:t>hombre tiene derecho fundamental a la libertad, la igualdad y el disfrute de </a:t>
            </a:r>
            <a:r>
              <a:rPr lang="es-ES_tradnl" sz="1600" b="1" i="1" dirty="0" smtClean="0"/>
              <a:t>	condiciones </a:t>
            </a:r>
            <a:r>
              <a:rPr lang="es-ES_tradnl" sz="1600" b="1" i="1" dirty="0" smtClean="0"/>
              <a:t>de vida adecuadas, en un medio de calidad tal que le permita  </a:t>
            </a:r>
            <a:r>
              <a:rPr lang="es-ES_tradnl" sz="1600" b="1" i="1" dirty="0" smtClean="0"/>
              <a:t>	llevar </a:t>
            </a:r>
            <a:r>
              <a:rPr lang="es-ES_tradnl" sz="1600" b="1" i="1" dirty="0" smtClean="0"/>
              <a:t>una vida digna y gozar de bienestar y tiene la solemne obligación de </a:t>
            </a:r>
            <a:r>
              <a:rPr lang="es-ES_tradnl" sz="1600" b="1" i="1" dirty="0" smtClean="0"/>
              <a:t>	proteger </a:t>
            </a:r>
            <a:r>
              <a:rPr lang="es-ES_tradnl" sz="1600" b="1" i="1" dirty="0" smtClean="0"/>
              <a:t>y mejorar el medio para las generaciones presentes y futuras.</a:t>
            </a:r>
          </a:p>
          <a:p>
            <a:pPr eaLnBrk="1" hangingPunct="1">
              <a:lnSpc>
                <a:spcPct val="80000"/>
              </a:lnSpc>
              <a:buFont typeface="Wingdings" pitchFamily="2" charset="2"/>
              <a:buNone/>
              <a:defRPr/>
            </a:pPr>
            <a:endParaRPr lang="es-ES_tradnl" sz="1600" b="1" i="1" dirty="0" smtClean="0">
              <a:solidFill>
                <a:schemeClr val="folHlink"/>
              </a:solidFill>
            </a:endParaRPr>
          </a:p>
          <a:p>
            <a:pPr eaLnBrk="1" hangingPunct="1">
              <a:lnSpc>
                <a:spcPct val="80000"/>
              </a:lnSpc>
              <a:defRPr/>
            </a:pPr>
            <a:r>
              <a:rPr lang="es-ES_tradnl" sz="1600" b="1" i="1" dirty="0" smtClean="0">
                <a:solidFill>
                  <a:schemeClr val="folHlink"/>
                </a:solidFill>
              </a:rPr>
              <a:t>Protocolo Adicional a la Convención Americana sobre derechos humanos en materia de derechos económicos, sociales y culturales,</a:t>
            </a:r>
            <a:r>
              <a:rPr lang="es-ES_tradnl" sz="1600" b="1" dirty="0" smtClean="0">
                <a:solidFill>
                  <a:schemeClr val="folHlink"/>
                </a:solidFill>
              </a:rPr>
              <a:t> adoptada en San Salvador, el 17 de noviembre de 1988</a:t>
            </a:r>
            <a:r>
              <a:rPr lang="es-ES_tradnl" sz="1600" b="1" dirty="0" smtClean="0"/>
              <a:t>:</a:t>
            </a:r>
          </a:p>
          <a:p>
            <a:pPr eaLnBrk="1" hangingPunct="1">
              <a:lnSpc>
                <a:spcPct val="80000"/>
              </a:lnSpc>
              <a:buFont typeface="Wingdings" pitchFamily="2" charset="2"/>
              <a:buNone/>
              <a:defRPr/>
            </a:pPr>
            <a:endParaRPr lang="es-ES_tradnl" sz="1600" b="1" dirty="0" smtClean="0"/>
          </a:p>
          <a:p>
            <a:pPr marL="36576" indent="0" eaLnBrk="1" hangingPunct="1">
              <a:lnSpc>
                <a:spcPct val="80000"/>
              </a:lnSpc>
              <a:buNone/>
              <a:defRPr/>
            </a:pPr>
            <a:r>
              <a:rPr lang="es-ES_tradnl" sz="1600" b="1" dirty="0"/>
              <a:t>	</a:t>
            </a:r>
            <a:r>
              <a:rPr lang="es-ES_tradnl" sz="1600" b="1" dirty="0" smtClean="0"/>
              <a:t>Art</a:t>
            </a:r>
            <a:r>
              <a:rPr lang="es-ES_tradnl" sz="1600" b="1" dirty="0" smtClean="0"/>
              <a:t>. 11 “</a:t>
            </a:r>
            <a:r>
              <a:rPr lang="es-ES_tradnl" sz="1600" b="1" i="1" dirty="0" smtClean="0"/>
              <a:t>Toda persona tiene derecho a vivir en un medio ambiente sano (…) Los </a:t>
            </a:r>
            <a:r>
              <a:rPr lang="es-ES_tradnl" sz="1600" b="1" i="1" dirty="0" smtClean="0"/>
              <a:t>	Estados </a:t>
            </a:r>
            <a:r>
              <a:rPr lang="es-ES_tradnl" sz="1600" b="1" i="1" dirty="0" smtClean="0"/>
              <a:t>partes promoverán la protección, preservación y  mejoramiento del </a:t>
            </a:r>
            <a:r>
              <a:rPr lang="es-ES_tradnl" sz="1600" b="1" i="1" dirty="0" smtClean="0"/>
              <a:t>	medio </a:t>
            </a:r>
            <a:r>
              <a:rPr lang="es-ES_tradnl" sz="1600" b="1" i="1" dirty="0" smtClean="0"/>
              <a:t>ambiente</a:t>
            </a:r>
            <a:r>
              <a:rPr lang="es-ES_tradnl" sz="1600" b="1" dirty="0" smtClean="0"/>
              <a:t>”</a:t>
            </a:r>
            <a:r>
              <a:rPr lang="es-ES" sz="1600" b="1" dirty="0" smtClean="0"/>
              <a:t>. </a:t>
            </a:r>
          </a:p>
          <a:p>
            <a:pPr eaLnBrk="1" hangingPunct="1">
              <a:lnSpc>
                <a:spcPct val="80000"/>
              </a:lnSpc>
              <a:defRPr/>
            </a:pPr>
            <a:r>
              <a:rPr lang="es-SV" sz="1600" b="1" dirty="0" smtClean="0">
                <a:solidFill>
                  <a:schemeClr val="folHlink"/>
                </a:solidFill>
              </a:rPr>
              <a:t>La LMA, vigente desde 1998, estipuló el como derecho fundamental, dándole la dimensión de principio de la Política de Nacional del Medio Ambiente en el art. 2 literal “a”, que todos los habitantes del país son titulares y gozan de un derecho a un medio ambiente sano y ecológicamente equilibrado</a:t>
            </a:r>
            <a:r>
              <a:rPr lang="es-ES" sz="1600" b="1" dirty="0" smtClean="0"/>
              <a:t> </a:t>
            </a:r>
          </a:p>
          <a:p>
            <a:pPr eaLnBrk="1" hangingPunct="1">
              <a:lnSpc>
                <a:spcPct val="80000"/>
              </a:lnSpc>
              <a:buFont typeface="Wingdings" pitchFamily="2" charset="2"/>
              <a:buNone/>
              <a:defRPr/>
            </a:pPr>
            <a:endParaRPr lang="es-ES" sz="1600" b="1" dirty="0" smtClean="0"/>
          </a:p>
          <a:p>
            <a:pPr eaLnBrk="1" hangingPunct="1">
              <a:lnSpc>
                <a:spcPct val="80000"/>
              </a:lnSpc>
              <a:defRPr/>
            </a:pPr>
            <a:r>
              <a:rPr lang="es-ES_tradnl" sz="1600" b="1" dirty="0" smtClean="0"/>
              <a:t>La doctrina López Ostra vs el Estado español del Tribunal Europeo de Derechos Humanos.</a:t>
            </a:r>
          </a:p>
          <a:p>
            <a:pPr eaLnBrk="1" hangingPunct="1">
              <a:lnSpc>
                <a:spcPct val="80000"/>
              </a:lnSpc>
              <a:buFont typeface="Wingdings" pitchFamily="2" charset="2"/>
              <a:buNone/>
              <a:defRPr/>
            </a:pPr>
            <a:endParaRPr lang="es-ES_tradnl" sz="1600" b="1" dirty="0" smtClean="0"/>
          </a:p>
          <a:p>
            <a:pPr eaLnBrk="1" hangingPunct="1">
              <a:lnSpc>
                <a:spcPct val="80000"/>
              </a:lnSpc>
              <a:defRPr/>
            </a:pPr>
            <a:r>
              <a:rPr lang="es-ES_tradnl" sz="1600" b="1" dirty="0" smtClean="0"/>
              <a:t>La Declaración de </a:t>
            </a:r>
            <a:r>
              <a:rPr lang="es-ES_tradnl" sz="1600" b="1" dirty="0" err="1" smtClean="0"/>
              <a:t>Bizkaia</a:t>
            </a:r>
            <a:r>
              <a:rPr lang="es-ES_tradnl" sz="1600" b="1" dirty="0" smtClean="0"/>
              <a:t> (Bilbao) sobre el Derecho a un medio ambiente, de 1999, señala en el Art. 1 “que toda persona tiene derecho a gozar al Derecho a un medio ambiente adecuado”  </a:t>
            </a:r>
          </a:p>
          <a:p>
            <a:pPr eaLnBrk="1" hangingPunct="1">
              <a:lnSpc>
                <a:spcPct val="80000"/>
              </a:lnSpc>
              <a:buFont typeface="Wingdings" pitchFamily="2" charset="2"/>
              <a:buNone/>
              <a:defRPr/>
            </a:pPr>
            <a:endParaRPr lang="es-ES_tradnl" sz="1600" b="1" dirty="0" smtClean="0"/>
          </a:p>
          <a:p>
            <a:pPr eaLnBrk="1" hangingPunct="1">
              <a:lnSpc>
                <a:spcPct val="80000"/>
              </a:lnSpc>
              <a:defRPr/>
            </a:pPr>
            <a:r>
              <a:rPr lang="es-ES_tradnl" sz="1600" b="1" dirty="0" smtClean="0"/>
              <a:t>Tiene conexión positiva con los Derechos a la vida y el Derecho a la salud </a:t>
            </a:r>
            <a:endParaRPr lang="es-ES" sz="1600" b="1" dirty="0" smtClean="0"/>
          </a:p>
          <a:p>
            <a:pPr eaLnBrk="1" hangingPunct="1">
              <a:lnSpc>
                <a:spcPct val="80000"/>
              </a:lnSpc>
              <a:defRPr/>
            </a:pPr>
            <a:endParaRPr lang="es-ES" sz="1600" dirty="0" smtClean="0"/>
          </a:p>
        </p:txBody>
      </p:sp>
      <p:sp>
        <p:nvSpPr>
          <p:cNvPr id="4" name="5 Marcador de número de diapositiva"/>
          <p:cNvSpPr>
            <a:spLocks noGrp="1"/>
          </p:cNvSpPr>
          <p:nvPr>
            <p:ph type="sldNum" sz="quarter" idx="12"/>
          </p:nvPr>
        </p:nvSpPr>
        <p:spPr/>
        <p:txBody>
          <a:bodyPr/>
          <a:lstStyle/>
          <a:p>
            <a:pPr>
              <a:defRPr/>
            </a:pPr>
            <a:fld id="{52DF5D77-8741-466C-9DC9-7D9D26F70484}" type="slidenum">
              <a:rPr lang="es-ES"/>
              <a:pPr>
                <a:defRPr/>
              </a:pPr>
              <a:t>21</a:t>
            </a:fld>
            <a:endParaRPr lang="es-ES"/>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Rot="1" noChangeArrowheads="1"/>
          </p:cNvSpPr>
          <p:nvPr>
            <p:ph idx="1"/>
          </p:nvPr>
        </p:nvSpPr>
        <p:spPr>
          <a:xfrm>
            <a:off x="323850" y="620713"/>
            <a:ext cx="8521700" cy="5903912"/>
          </a:xfrm>
        </p:spPr>
        <p:txBody>
          <a:bodyPr/>
          <a:lstStyle/>
          <a:p>
            <a:pPr algn="ctr" eaLnBrk="1" hangingPunct="1">
              <a:buNone/>
              <a:defRPr/>
            </a:pPr>
            <a:r>
              <a:rPr lang="es-MX" sz="6000" dirty="0" smtClean="0"/>
              <a:t>El medioambiente es de </a:t>
            </a:r>
            <a:r>
              <a:rPr lang="es-MX" sz="6000" dirty="0" err="1" smtClean="0"/>
              <a:t>tod@s</a:t>
            </a:r>
            <a:endParaRPr lang="es-MX" sz="6000" dirty="0" smtClean="0"/>
          </a:p>
          <a:p>
            <a:pPr eaLnBrk="1" hangingPunct="1">
              <a:buNone/>
              <a:defRPr/>
            </a:pPr>
            <a:endParaRPr lang="es-MX" dirty="0" smtClean="0"/>
          </a:p>
          <a:p>
            <a:pPr eaLnBrk="1" hangingPunct="1">
              <a:defRPr/>
            </a:pPr>
            <a:r>
              <a:rPr lang="es-MX" dirty="0" smtClean="0">
                <a:solidFill>
                  <a:schemeClr val="folHlink"/>
                </a:solidFill>
              </a:rPr>
              <a:t>Email: ralvarador58@hotmail.com </a:t>
            </a:r>
          </a:p>
          <a:p>
            <a:pPr eaLnBrk="1" hangingPunct="1">
              <a:defRPr/>
            </a:pPr>
            <a:r>
              <a:rPr lang="es-ES_tradnl" dirty="0" smtClean="0"/>
              <a:t>www.salvandoaelsalvador.jimdo.com</a:t>
            </a:r>
          </a:p>
          <a:p>
            <a:pPr algn="ctr" eaLnBrk="1" hangingPunct="1">
              <a:buFont typeface="Wingdings" pitchFamily="2" charset="2"/>
              <a:buNone/>
              <a:defRPr/>
            </a:pPr>
            <a:r>
              <a:rPr lang="es-MX" dirty="0" smtClean="0">
                <a:solidFill>
                  <a:schemeClr val="folHlink"/>
                </a:solidFill>
              </a:rPr>
              <a:t> </a:t>
            </a:r>
          </a:p>
          <a:p>
            <a:pPr algn="ctr" eaLnBrk="1" hangingPunct="1">
              <a:buFont typeface="Wingdings" pitchFamily="2" charset="2"/>
              <a:buNone/>
              <a:defRPr/>
            </a:pPr>
            <a:endParaRPr lang="es-ES" dirty="0" smtClean="0"/>
          </a:p>
        </p:txBody>
      </p:sp>
      <p:sp>
        <p:nvSpPr>
          <p:cNvPr id="4" name="5 Marcador de número de diapositiva"/>
          <p:cNvSpPr>
            <a:spLocks noGrp="1"/>
          </p:cNvSpPr>
          <p:nvPr>
            <p:ph type="sldNum" sz="quarter" idx="12"/>
          </p:nvPr>
        </p:nvSpPr>
        <p:spPr/>
        <p:txBody>
          <a:bodyPr/>
          <a:lstStyle/>
          <a:p>
            <a:pPr>
              <a:defRPr/>
            </a:pPr>
            <a:fld id="{8E5A3799-ACA1-4B93-ADAC-FFD77AF5E60A}" type="slidenum">
              <a:rPr lang="es-ES"/>
              <a:pPr>
                <a:defRPr/>
              </a:pPr>
              <a:t>22</a:t>
            </a:fld>
            <a:endParaRPr lang="es-ES"/>
          </a:p>
        </p:txBody>
      </p:sp>
      <p:pic>
        <p:nvPicPr>
          <p:cNvPr id="14338" name="Picture 2" descr="http://t1.gstatic.com/images?q=tbn:ANd9GcRp88qEqiKWD0a5WBRVWCr3ealNTyjuTuZGHujX5k1uKWOPmPIdGAa8vg">
            <a:hlinkClick r:id="rId2"/>
          </p:cNvPr>
          <p:cNvPicPr>
            <a:picLocks noChangeAspect="1" noChangeArrowheads="1"/>
          </p:cNvPicPr>
          <p:nvPr/>
        </p:nvPicPr>
        <p:blipFill>
          <a:blip r:embed="rId3" cstate="print"/>
          <a:srcRect/>
          <a:stretch>
            <a:fillRect/>
          </a:stretch>
        </p:blipFill>
        <p:spPr bwMode="auto">
          <a:xfrm>
            <a:off x="3491880" y="4581128"/>
            <a:ext cx="3024336" cy="2088232"/>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animEffect transition="in" filter="fade">
                                      <p:cBhvr>
                                        <p:cTn id="9"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457200" y="244475"/>
            <a:ext cx="8385175" cy="736600"/>
          </a:xfrm>
        </p:spPr>
        <p:txBody>
          <a:bodyPr/>
          <a:lstStyle/>
          <a:p>
            <a:pPr eaLnBrk="1" hangingPunct="1">
              <a:defRPr/>
            </a:pPr>
            <a:r>
              <a:rPr lang="es-MX" sz="2400" smtClean="0"/>
              <a:t>             TITULARES DEL DERECHO</a:t>
            </a:r>
            <a:endParaRPr lang="es-ES" sz="2400" smtClean="0"/>
          </a:p>
        </p:txBody>
      </p:sp>
      <p:sp>
        <p:nvSpPr>
          <p:cNvPr id="34819" name="Rectangle 3"/>
          <p:cNvSpPr>
            <a:spLocks noGrp="1" noRot="1" noChangeArrowheads="1"/>
          </p:cNvSpPr>
          <p:nvPr>
            <p:ph idx="1"/>
          </p:nvPr>
        </p:nvSpPr>
        <p:spPr>
          <a:xfrm>
            <a:off x="250825" y="1052513"/>
            <a:ext cx="8377238" cy="5040312"/>
          </a:xfrm>
        </p:spPr>
        <p:txBody>
          <a:bodyPr/>
          <a:lstStyle/>
          <a:p>
            <a:pPr eaLnBrk="1" hangingPunct="1">
              <a:defRPr/>
            </a:pPr>
            <a:r>
              <a:rPr lang="es-ES" sz="2400" b="1" dirty="0" smtClean="0"/>
              <a:t>Vertiente de Derecho Personalísimo</a:t>
            </a:r>
            <a:r>
              <a:rPr lang="es-ES" sz="2400" dirty="0" smtClean="0"/>
              <a:t> </a:t>
            </a:r>
          </a:p>
          <a:p>
            <a:pPr eaLnBrk="1" hangingPunct="1">
              <a:defRPr/>
            </a:pPr>
            <a:r>
              <a:rPr lang="es-ES" sz="2400" b="1" dirty="0" smtClean="0"/>
              <a:t>Vertiente de Derecho Prestacional</a:t>
            </a:r>
            <a:r>
              <a:rPr lang="es-ES" sz="2400" dirty="0" smtClean="0"/>
              <a:t> </a:t>
            </a:r>
          </a:p>
          <a:p>
            <a:pPr eaLnBrk="1" hangingPunct="1">
              <a:defRPr/>
            </a:pPr>
            <a:r>
              <a:rPr lang="es-ES_tradnl" dirty="0" smtClean="0">
                <a:solidFill>
                  <a:schemeClr val="folHlink"/>
                </a:solidFill>
              </a:rPr>
              <a:t>Limites al derecho a un medio ambiente</a:t>
            </a:r>
          </a:p>
          <a:p>
            <a:pPr eaLnBrk="1" hangingPunct="1">
              <a:buFont typeface="Wingdings" pitchFamily="2" charset="2"/>
              <a:buAutoNum type="arabicPeriod"/>
              <a:defRPr/>
            </a:pPr>
            <a:r>
              <a:rPr lang="es-ES" b="1" dirty="0" smtClean="0"/>
              <a:t>Límites Internos del derecho de Medio Ambiente</a:t>
            </a:r>
            <a:r>
              <a:rPr lang="es-ES" dirty="0" smtClean="0"/>
              <a:t> </a:t>
            </a:r>
            <a:endParaRPr lang="es-ES" b="1" dirty="0" smtClean="0"/>
          </a:p>
          <a:p>
            <a:pPr eaLnBrk="1" hangingPunct="1">
              <a:buFont typeface="Wingdings" pitchFamily="2" charset="2"/>
              <a:buAutoNum type="arabicPeriod"/>
              <a:defRPr/>
            </a:pPr>
            <a:r>
              <a:rPr lang="es-ES" b="1" dirty="0" smtClean="0"/>
              <a:t>Límites Externos al Derecho de Medio Ambiente</a:t>
            </a:r>
            <a:r>
              <a:rPr lang="es-ES" dirty="0" smtClean="0"/>
              <a:t> </a:t>
            </a:r>
          </a:p>
          <a:p>
            <a:pPr eaLnBrk="1" hangingPunct="1">
              <a:buFont typeface="Wingdings" pitchFamily="2" charset="2"/>
              <a:buAutoNum type="alphaLcPeriod"/>
              <a:defRPr/>
            </a:pPr>
            <a:r>
              <a:rPr lang="es-ES_tradnl" dirty="0" smtClean="0"/>
              <a:t>Limites explícitos</a:t>
            </a:r>
          </a:p>
          <a:p>
            <a:pPr eaLnBrk="1" hangingPunct="1">
              <a:buFont typeface="Wingdings" pitchFamily="2" charset="2"/>
              <a:buAutoNum type="alphaLcPeriod"/>
              <a:defRPr/>
            </a:pPr>
            <a:r>
              <a:rPr lang="es-ES_tradnl" dirty="0" smtClean="0"/>
              <a:t>Limites implícitos</a:t>
            </a:r>
            <a:endParaRPr lang="es-ES" dirty="0" smtClean="0"/>
          </a:p>
          <a:p>
            <a:pPr eaLnBrk="1" hangingPunct="1">
              <a:defRPr/>
            </a:pPr>
            <a:endParaRPr lang="es-ES" dirty="0" smtClean="0"/>
          </a:p>
        </p:txBody>
      </p:sp>
      <p:sp>
        <p:nvSpPr>
          <p:cNvPr id="4" name="5 Marcador de número de diapositiva"/>
          <p:cNvSpPr>
            <a:spLocks noGrp="1"/>
          </p:cNvSpPr>
          <p:nvPr>
            <p:ph type="sldNum" sz="quarter" idx="12"/>
          </p:nvPr>
        </p:nvSpPr>
        <p:spPr/>
        <p:txBody>
          <a:bodyPr/>
          <a:lstStyle/>
          <a:p>
            <a:pPr>
              <a:defRPr/>
            </a:pPr>
            <a:fld id="{F35A51F9-9C99-4CCE-89CB-FDF53F03DB57}" type="slidenum">
              <a:rPr lang="es-ES"/>
              <a:pPr>
                <a:defRPr/>
              </a:pPr>
              <a:t>23</a:t>
            </a:fld>
            <a:endParaRPr lang="es-E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Rot="1" noChangeArrowheads="1"/>
          </p:cNvSpPr>
          <p:nvPr>
            <p:ph idx="1"/>
          </p:nvPr>
        </p:nvSpPr>
        <p:spPr>
          <a:xfrm>
            <a:off x="838200" y="404813"/>
            <a:ext cx="8007350" cy="5691187"/>
          </a:xfrm>
        </p:spPr>
        <p:txBody>
          <a:bodyPr>
            <a:normAutofit/>
          </a:bodyPr>
          <a:lstStyle/>
          <a:p>
            <a:pPr algn="ctr" eaLnBrk="1" hangingPunct="1">
              <a:lnSpc>
                <a:spcPct val="80000"/>
              </a:lnSpc>
              <a:buFont typeface="Wingdings" pitchFamily="2" charset="2"/>
              <a:buNone/>
              <a:defRPr/>
            </a:pPr>
            <a:r>
              <a:rPr lang="es-ES" sz="2000" dirty="0" smtClean="0">
                <a:solidFill>
                  <a:schemeClr val="folHlink"/>
                </a:solidFill>
              </a:rPr>
              <a:t>FASES DE DESARROLLO</a:t>
            </a:r>
          </a:p>
          <a:p>
            <a:pPr algn="ctr" eaLnBrk="1" hangingPunct="1">
              <a:lnSpc>
                <a:spcPct val="80000"/>
              </a:lnSpc>
              <a:buFont typeface="Wingdings" pitchFamily="2" charset="2"/>
              <a:buNone/>
              <a:defRPr/>
            </a:pPr>
            <a:endParaRPr lang="es-ES" sz="2000" dirty="0" smtClean="0">
              <a:solidFill>
                <a:schemeClr val="folHlink"/>
              </a:solidFill>
            </a:endParaRPr>
          </a:p>
          <a:p>
            <a:pPr eaLnBrk="1" hangingPunct="1">
              <a:lnSpc>
                <a:spcPct val="80000"/>
              </a:lnSpc>
              <a:defRPr/>
            </a:pPr>
            <a:r>
              <a:rPr lang="es-ES_tradnl" sz="2000" dirty="0" smtClean="0">
                <a:solidFill>
                  <a:schemeClr val="folHlink"/>
                </a:solidFill>
              </a:rPr>
              <a:t>La </a:t>
            </a:r>
            <a:r>
              <a:rPr lang="es-ES_tradnl" sz="2000" b="1" dirty="0" smtClean="0">
                <a:solidFill>
                  <a:schemeClr val="folHlink"/>
                </a:solidFill>
              </a:rPr>
              <a:t>primera fase</a:t>
            </a:r>
            <a:r>
              <a:rPr lang="es-ES_tradnl" sz="2000" dirty="0" smtClean="0"/>
              <a:t> está concebida, desde finales del siglo XIX-principios del siglo XX hasta 1945, se califica como la prehistoria del Derecho Internacional del Medio Ambiente </a:t>
            </a:r>
          </a:p>
          <a:p>
            <a:pPr eaLnBrk="1" hangingPunct="1">
              <a:lnSpc>
                <a:spcPct val="80000"/>
              </a:lnSpc>
              <a:defRPr/>
            </a:pPr>
            <a:endParaRPr lang="es-ES_tradnl" sz="2000" dirty="0" smtClean="0"/>
          </a:p>
          <a:p>
            <a:pPr eaLnBrk="1" hangingPunct="1">
              <a:lnSpc>
                <a:spcPct val="80000"/>
              </a:lnSpc>
              <a:defRPr/>
            </a:pPr>
            <a:r>
              <a:rPr lang="es-ES_tradnl" sz="2000" dirty="0" smtClean="0">
                <a:solidFill>
                  <a:schemeClr val="folHlink"/>
                </a:solidFill>
              </a:rPr>
              <a:t>La </a:t>
            </a:r>
            <a:r>
              <a:rPr lang="es-ES_tradnl" sz="2000" b="1" dirty="0" smtClean="0">
                <a:solidFill>
                  <a:schemeClr val="folHlink"/>
                </a:solidFill>
              </a:rPr>
              <a:t>segunda fase</a:t>
            </a:r>
            <a:r>
              <a:rPr lang="es-ES_tradnl" sz="2000" dirty="0" smtClean="0"/>
              <a:t>,  data desde la creación de la Organización de las Naciones Unidas y sus Agencias Especializadas en 1945, hasta la Conferencia de Estocolmo</a:t>
            </a:r>
            <a:r>
              <a:rPr lang="es-ES" sz="2000" dirty="0" smtClean="0"/>
              <a:t> </a:t>
            </a:r>
          </a:p>
          <a:p>
            <a:pPr eaLnBrk="1" hangingPunct="1">
              <a:lnSpc>
                <a:spcPct val="80000"/>
              </a:lnSpc>
              <a:defRPr/>
            </a:pPr>
            <a:endParaRPr lang="es-ES" sz="2000" dirty="0" smtClean="0"/>
          </a:p>
          <a:p>
            <a:pPr eaLnBrk="1" hangingPunct="1">
              <a:lnSpc>
                <a:spcPct val="80000"/>
              </a:lnSpc>
              <a:defRPr/>
            </a:pPr>
            <a:r>
              <a:rPr lang="es-ES_tradnl" sz="2000" dirty="0" smtClean="0">
                <a:solidFill>
                  <a:schemeClr val="folHlink"/>
                </a:solidFill>
              </a:rPr>
              <a:t>La Declaración de la Conferencia de las Naciones Unidas sobre el Medio Humano</a:t>
            </a:r>
            <a:r>
              <a:rPr lang="es-ES_tradnl" sz="2000" dirty="0" smtClean="0"/>
              <a:t>, celebrada en Estocolmo en junio de 1972 hasta la Conferencia de Río de Janeiro de 1992</a:t>
            </a:r>
            <a:r>
              <a:rPr lang="es-ES" sz="2000" dirty="0" smtClean="0"/>
              <a:t> </a:t>
            </a:r>
          </a:p>
          <a:p>
            <a:pPr eaLnBrk="1" hangingPunct="1">
              <a:lnSpc>
                <a:spcPct val="80000"/>
              </a:lnSpc>
              <a:defRPr/>
            </a:pPr>
            <a:endParaRPr lang="es-ES" sz="2000" dirty="0" smtClean="0"/>
          </a:p>
          <a:p>
            <a:pPr eaLnBrk="1" hangingPunct="1">
              <a:lnSpc>
                <a:spcPct val="80000"/>
              </a:lnSpc>
              <a:defRPr/>
            </a:pPr>
            <a:r>
              <a:rPr lang="es-ES_tradnl" sz="2000" dirty="0" smtClean="0">
                <a:solidFill>
                  <a:schemeClr val="folHlink"/>
                </a:solidFill>
              </a:rPr>
              <a:t>La Conferencia de Río de Janeiro sobre Medio Ambiente y Desarrollo de 1992</a:t>
            </a:r>
            <a:r>
              <a:rPr lang="es-ES" sz="2000" dirty="0" smtClean="0"/>
              <a:t> hasta el año 2002</a:t>
            </a:r>
          </a:p>
          <a:p>
            <a:pPr eaLnBrk="1" hangingPunct="1">
              <a:lnSpc>
                <a:spcPct val="80000"/>
              </a:lnSpc>
              <a:defRPr/>
            </a:pPr>
            <a:endParaRPr lang="es-ES" sz="2000" dirty="0" smtClean="0"/>
          </a:p>
          <a:p>
            <a:pPr eaLnBrk="1" hangingPunct="1">
              <a:lnSpc>
                <a:spcPct val="80000"/>
              </a:lnSpc>
              <a:defRPr/>
            </a:pPr>
            <a:r>
              <a:rPr lang="es-ES_tradnl" sz="2000" dirty="0" smtClean="0"/>
              <a:t>La Asamblea General de las Naciones Unidas autorizó la celebración de la </a:t>
            </a:r>
            <a:r>
              <a:rPr lang="es-ES_tradnl" sz="2000" dirty="0" smtClean="0">
                <a:solidFill>
                  <a:schemeClr val="folHlink"/>
                </a:solidFill>
              </a:rPr>
              <a:t>Cumbre Mundial sobre desarrollo sostenible, en Johannesburgo Sudáfrica</a:t>
            </a:r>
            <a:r>
              <a:rPr lang="es-ES_tradnl" sz="2000" dirty="0" smtClean="0"/>
              <a:t> en el año 2002</a:t>
            </a:r>
            <a:r>
              <a:rPr lang="es-ES" sz="2000" dirty="0" smtClean="0"/>
              <a:t> hasta nuestro días</a:t>
            </a:r>
          </a:p>
          <a:p>
            <a:pPr eaLnBrk="1" hangingPunct="1">
              <a:lnSpc>
                <a:spcPct val="80000"/>
              </a:lnSpc>
              <a:defRPr/>
            </a:pPr>
            <a:endParaRPr lang="es-ES" sz="2000" dirty="0" smtClean="0"/>
          </a:p>
          <a:p>
            <a:pPr eaLnBrk="1" hangingPunct="1">
              <a:lnSpc>
                <a:spcPct val="80000"/>
              </a:lnSpc>
              <a:defRPr/>
            </a:pPr>
            <a:endParaRPr lang="es-ES" sz="1800" dirty="0" smtClean="0"/>
          </a:p>
        </p:txBody>
      </p:sp>
      <p:sp>
        <p:nvSpPr>
          <p:cNvPr id="3" name="5 Marcador de número de diapositiva"/>
          <p:cNvSpPr>
            <a:spLocks noGrp="1"/>
          </p:cNvSpPr>
          <p:nvPr>
            <p:ph type="sldNum" sz="quarter" idx="12"/>
          </p:nvPr>
        </p:nvSpPr>
        <p:spPr/>
        <p:txBody>
          <a:bodyPr>
            <a:normAutofit/>
          </a:bodyPr>
          <a:lstStyle/>
          <a:p>
            <a:pPr>
              <a:defRPr/>
            </a:pPr>
            <a:fld id="{7F800B8D-62DF-4FFC-BCEC-1B5F3C7F0CF2}" type="slidenum">
              <a:rPr lang="es-ES"/>
              <a:pPr>
                <a:defRPr/>
              </a:pPr>
              <a:t>3</a:t>
            </a:fld>
            <a:endParaRPr lang="es-E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
                                        <p:tgtEl>
                                          <p:spTgt spid="21507">
                                            <p:txEl>
                                              <p:pRg st="0" end="0"/>
                                            </p:txEl>
                                          </p:spTgt>
                                        </p:tgtEl>
                                      </p:cBhvr>
                                    </p:animEffect>
                                    <p:anim calcmode="lin" valueType="num">
                                      <p:cBhvr>
                                        <p:cTn id="8" dur="10" fill="hold"/>
                                        <p:tgtEl>
                                          <p:spTgt spid="21507">
                                            <p:txEl>
                                              <p:pRg st="0" end="0"/>
                                            </p:txEl>
                                          </p:spTgt>
                                        </p:tgtEl>
                                        <p:attrNameLst>
                                          <p:attrName>ppt_w</p:attrName>
                                        </p:attrNameLst>
                                      </p:cBhvr>
                                      <p:tavLst>
                                        <p:tav tm="0" fmla="#ppt_w*sin(2.5*pi*$)">
                                          <p:val>
                                            <p:fltVal val="0"/>
                                          </p:val>
                                        </p:tav>
                                        <p:tav tm="100000">
                                          <p:val>
                                            <p:fltVal val="1"/>
                                          </p:val>
                                        </p:tav>
                                      </p:tavLst>
                                    </p:anim>
                                    <p:anim calcmode="lin" valueType="num">
                                      <p:cBhvr>
                                        <p:cTn id="9" dur="10" fill="hold"/>
                                        <p:tgtEl>
                                          <p:spTgt spid="21507">
                                            <p:txEl>
                                              <p:pRg st="0" end="0"/>
                                            </p:txEl>
                                          </p:spTgt>
                                        </p:tgtEl>
                                        <p:attrNameLst>
                                          <p:attrName>ppt_h</p:attrName>
                                        </p:attrNameLst>
                                      </p:cBhvr>
                                      <p:tavLst>
                                        <p:tav tm="0">
                                          <p:val>
                                            <p:strVal val="#ppt_h"/>
                                          </p:val>
                                        </p:tav>
                                        <p:tav tm="100000">
                                          <p:val>
                                            <p:strVal val="#ppt_h"/>
                                          </p:val>
                                        </p:tav>
                                      </p:tavLst>
                                    </p:anim>
                                  </p:childTnLst>
                                </p:cTn>
                              </p:par>
                            </p:childTnLst>
                          </p:cTn>
                        </p:par>
                        <p:par>
                          <p:cTn id="10" fill="hold">
                            <p:stCondLst>
                              <p:cond delay="10"/>
                            </p:stCondLst>
                            <p:childTnLst>
                              <p:par>
                                <p:cTn id="11" presetID="45" presetClass="entr" presetSubtype="0" fill="hold" grpId="0" nodeType="after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fade">
                                      <p:cBhvr>
                                        <p:cTn id="13" dur="10"/>
                                        <p:tgtEl>
                                          <p:spTgt spid="21507">
                                            <p:txEl>
                                              <p:pRg st="2" end="2"/>
                                            </p:txEl>
                                          </p:spTgt>
                                        </p:tgtEl>
                                      </p:cBhvr>
                                    </p:animEffect>
                                    <p:anim calcmode="lin" valueType="num">
                                      <p:cBhvr>
                                        <p:cTn id="14" dur="10" fill="hold"/>
                                        <p:tgtEl>
                                          <p:spTgt spid="21507">
                                            <p:txEl>
                                              <p:pRg st="2" end="2"/>
                                            </p:txEl>
                                          </p:spTgt>
                                        </p:tgtEl>
                                        <p:attrNameLst>
                                          <p:attrName>ppt_w</p:attrName>
                                        </p:attrNameLst>
                                      </p:cBhvr>
                                      <p:tavLst>
                                        <p:tav tm="0" fmla="#ppt_w*sin(2.5*pi*$)">
                                          <p:val>
                                            <p:fltVal val="0"/>
                                          </p:val>
                                        </p:tav>
                                        <p:tav tm="100000">
                                          <p:val>
                                            <p:fltVal val="1"/>
                                          </p:val>
                                        </p:tav>
                                      </p:tavLst>
                                    </p:anim>
                                    <p:anim calcmode="lin" valueType="num">
                                      <p:cBhvr>
                                        <p:cTn id="15" dur="10" fill="hold"/>
                                        <p:tgtEl>
                                          <p:spTgt spid="21507">
                                            <p:txEl>
                                              <p:pRg st="2" end="2"/>
                                            </p:txEl>
                                          </p:spTgt>
                                        </p:tgtEl>
                                        <p:attrNameLst>
                                          <p:attrName>ppt_h</p:attrName>
                                        </p:attrNameLst>
                                      </p:cBhvr>
                                      <p:tavLst>
                                        <p:tav tm="0">
                                          <p:val>
                                            <p:strVal val="#ppt_h"/>
                                          </p:val>
                                        </p:tav>
                                        <p:tav tm="100000">
                                          <p:val>
                                            <p:strVal val="#ppt_h"/>
                                          </p:val>
                                        </p:tav>
                                      </p:tavLst>
                                    </p:anim>
                                  </p:childTnLst>
                                </p:cTn>
                              </p:par>
                            </p:childTnLst>
                          </p:cTn>
                        </p:par>
                        <p:par>
                          <p:cTn id="16" fill="hold">
                            <p:stCondLst>
                              <p:cond delay="20"/>
                            </p:stCondLst>
                            <p:childTnLst>
                              <p:par>
                                <p:cTn id="17" presetID="45" presetClass="entr" presetSubtype="0" fill="hold" grpId="0" nodeType="afterEffect">
                                  <p:stCondLst>
                                    <p:cond delay="0"/>
                                  </p:stCondLst>
                                  <p:childTnLst>
                                    <p:set>
                                      <p:cBhvr>
                                        <p:cTn id="18" dur="1" fill="hold">
                                          <p:stCondLst>
                                            <p:cond delay="0"/>
                                          </p:stCondLst>
                                        </p:cTn>
                                        <p:tgtEl>
                                          <p:spTgt spid="21507">
                                            <p:txEl>
                                              <p:pRg st="4" end="4"/>
                                            </p:txEl>
                                          </p:spTgt>
                                        </p:tgtEl>
                                        <p:attrNameLst>
                                          <p:attrName>style.visibility</p:attrName>
                                        </p:attrNameLst>
                                      </p:cBhvr>
                                      <p:to>
                                        <p:strVal val="visible"/>
                                      </p:to>
                                    </p:set>
                                    <p:animEffect transition="in" filter="fade">
                                      <p:cBhvr>
                                        <p:cTn id="19" dur="10"/>
                                        <p:tgtEl>
                                          <p:spTgt spid="21507">
                                            <p:txEl>
                                              <p:pRg st="4" end="4"/>
                                            </p:txEl>
                                          </p:spTgt>
                                        </p:tgtEl>
                                      </p:cBhvr>
                                    </p:animEffect>
                                    <p:anim calcmode="lin" valueType="num">
                                      <p:cBhvr>
                                        <p:cTn id="20" dur="10" fill="hold"/>
                                        <p:tgtEl>
                                          <p:spTgt spid="21507">
                                            <p:txEl>
                                              <p:pRg st="4" end="4"/>
                                            </p:txEl>
                                          </p:spTgt>
                                        </p:tgtEl>
                                        <p:attrNameLst>
                                          <p:attrName>ppt_w</p:attrName>
                                        </p:attrNameLst>
                                      </p:cBhvr>
                                      <p:tavLst>
                                        <p:tav tm="0" fmla="#ppt_w*sin(2.5*pi*$)">
                                          <p:val>
                                            <p:fltVal val="0"/>
                                          </p:val>
                                        </p:tav>
                                        <p:tav tm="100000">
                                          <p:val>
                                            <p:fltVal val="1"/>
                                          </p:val>
                                        </p:tav>
                                      </p:tavLst>
                                    </p:anim>
                                    <p:anim calcmode="lin" valueType="num">
                                      <p:cBhvr>
                                        <p:cTn id="21" dur="10" fill="hold"/>
                                        <p:tgtEl>
                                          <p:spTgt spid="21507">
                                            <p:txEl>
                                              <p:pRg st="4" end="4"/>
                                            </p:txEl>
                                          </p:spTgt>
                                        </p:tgtEl>
                                        <p:attrNameLst>
                                          <p:attrName>ppt_h</p:attrName>
                                        </p:attrNameLst>
                                      </p:cBhvr>
                                      <p:tavLst>
                                        <p:tav tm="0">
                                          <p:val>
                                            <p:strVal val="#ppt_h"/>
                                          </p:val>
                                        </p:tav>
                                        <p:tav tm="100000">
                                          <p:val>
                                            <p:strVal val="#ppt_h"/>
                                          </p:val>
                                        </p:tav>
                                      </p:tavLst>
                                    </p:anim>
                                  </p:childTnLst>
                                </p:cTn>
                              </p:par>
                            </p:childTnLst>
                          </p:cTn>
                        </p:par>
                        <p:par>
                          <p:cTn id="22" fill="hold">
                            <p:stCondLst>
                              <p:cond delay="30"/>
                            </p:stCondLst>
                            <p:childTnLst>
                              <p:par>
                                <p:cTn id="23" presetID="45" presetClass="entr" presetSubtype="0" fill="hold" grpId="0" nodeType="afterEffect">
                                  <p:stCondLst>
                                    <p:cond delay="0"/>
                                  </p:stCondLst>
                                  <p:childTnLst>
                                    <p:set>
                                      <p:cBhvr>
                                        <p:cTn id="24" dur="1" fill="hold">
                                          <p:stCondLst>
                                            <p:cond delay="0"/>
                                          </p:stCondLst>
                                        </p:cTn>
                                        <p:tgtEl>
                                          <p:spTgt spid="21507">
                                            <p:txEl>
                                              <p:pRg st="6" end="6"/>
                                            </p:txEl>
                                          </p:spTgt>
                                        </p:tgtEl>
                                        <p:attrNameLst>
                                          <p:attrName>style.visibility</p:attrName>
                                        </p:attrNameLst>
                                      </p:cBhvr>
                                      <p:to>
                                        <p:strVal val="visible"/>
                                      </p:to>
                                    </p:set>
                                    <p:animEffect transition="in" filter="fade">
                                      <p:cBhvr>
                                        <p:cTn id="25" dur="10"/>
                                        <p:tgtEl>
                                          <p:spTgt spid="21507">
                                            <p:txEl>
                                              <p:pRg st="6" end="6"/>
                                            </p:txEl>
                                          </p:spTgt>
                                        </p:tgtEl>
                                      </p:cBhvr>
                                    </p:animEffect>
                                    <p:anim calcmode="lin" valueType="num">
                                      <p:cBhvr>
                                        <p:cTn id="26" dur="10" fill="hold"/>
                                        <p:tgtEl>
                                          <p:spTgt spid="21507">
                                            <p:txEl>
                                              <p:pRg st="6" end="6"/>
                                            </p:txEl>
                                          </p:spTgt>
                                        </p:tgtEl>
                                        <p:attrNameLst>
                                          <p:attrName>ppt_w</p:attrName>
                                        </p:attrNameLst>
                                      </p:cBhvr>
                                      <p:tavLst>
                                        <p:tav tm="0" fmla="#ppt_w*sin(2.5*pi*$)">
                                          <p:val>
                                            <p:fltVal val="0"/>
                                          </p:val>
                                        </p:tav>
                                        <p:tav tm="100000">
                                          <p:val>
                                            <p:fltVal val="1"/>
                                          </p:val>
                                        </p:tav>
                                      </p:tavLst>
                                    </p:anim>
                                    <p:anim calcmode="lin" valueType="num">
                                      <p:cBhvr>
                                        <p:cTn id="27" dur="10" fill="hold"/>
                                        <p:tgtEl>
                                          <p:spTgt spid="21507">
                                            <p:txEl>
                                              <p:pRg st="6" end="6"/>
                                            </p:txEl>
                                          </p:spTgt>
                                        </p:tgtEl>
                                        <p:attrNameLst>
                                          <p:attrName>ppt_h</p:attrName>
                                        </p:attrNameLst>
                                      </p:cBhvr>
                                      <p:tavLst>
                                        <p:tav tm="0">
                                          <p:val>
                                            <p:strVal val="#ppt_h"/>
                                          </p:val>
                                        </p:tav>
                                        <p:tav tm="100000">
                                          <p:val>
                                            <p:strVal val="#ppt_h"/>
                                          </p:val>
                                        </p:tav>
                                      </p:tavLst>
                                    </p:anim>
                                  </p:childTnLst>
                                </p:cTn>
                              </p:par>
                            </p:childTnLst>
                          </p:cTn>
                        </p:par>
                        <p:par>
                          <p:cTn id="28" fill="hold">
                            <p:stCondLst>
                              <p:cond delay="40"/>
                            </p:stCondLst>
                            <p:childTnLst>
                              <p:par>
                                <p:cTn id="29" presetID="45" presetClass="entr" presetSubtype="0" fill="hold" grpId="0" nodeType="afterEffect">
                                  <p:stCondLst>
                                    <p:cond delay="0"/>
                                  </p:stCondLst>
                                  <p:childTnLst>
                                    <p:set>
                                      <p:cBhvr>
                                        <p:cTn id="30" dur="1" fill="hold">
                                          <p:stCondLst>
                                            <p:cond delay="0"/>
                                          </p:stCondLst>
                                        </p:cTn>
                                        <p:tgtEl>
                                          <p:spTgt spid="21507">
                                            <p:txEl>
                                              <p:pRg st="8" end="8"/>
                                            </p:txEl>
                                          </p:spTgt>
                                        </p:tgtEl>
                                        <p:attrNameLst>
                                          <p:attrName>style.visibility</p:attrName>
                                        </p:attrNameLst>
                                      </p:cBhvr>
                                      <p:to>
                                        <p:strVal val="visible"/>
                                      </p:to>
                                    </p:set>
                                    <p:animEffect transition="in" filter="fade">
                                      <p:cBhvr>
                                        <p:cTn id="31" dur="10"/>
                                        <p:tgtEl>
                                          <p:spTgt spid="21507">
                                            <p:txEl>
                                              <p:pRg st="8" end="8"/>
                                            </p:txEl>
                                          </p:spTgt>
                                        </p:tgtEl>
                                      </p:cBhvr>
                                    </p:animEffect>
                                    <p:anim calcmode="lin" valueType="num">
                                      <p:cBhvr>
                                        <p:cTn id="32" dur="10" fill="hold"/>
                                        <p:tgtEl>
                                          <p:spTgt spid="21507">
                                            <p:txEl>
                                              <p:pRg st="8" end="8"/>
                                            </p:txEl>
                                          </p:spTgt>
                                        </p:tgtEl>
                                        <p:attrNameLst>
                                          <p:attrName>ppt_w</p:attrName>
                                        </p:attrNameLst>
                                      </p:cBhvr>
                                      <p:tavLst>
                                        <p:tav tm="0" fmla="#ppt_w*sin(2.5*pi*$)">
                                          <p:val>
                                            <p:fltVal val="0"/>
                                          </p:val>
                                        </p:tav>
                                        <p:tav tm="100000">
                                          <p:val>
                                            <p:fltVal val="1"/>
                                          </p:val>
                                        </p:tav>
                                      </p:tavLst>
                                    </p:anim>
                                    <p:anim calcmode="lin" valueType="num">
                                      <p:cBhvr>
                                        <p:cTn id="33" dur="10" fill="hold"/>
                                        <p:tgtEl>
                                          <p:spTgt spid="21507">
                                            <p:txEl>
                                              <p:pRg st="8" end="8"/>
                                            </p:txEl>
                                          </p:spTgt>
                                        </p:tgtEl>
                                        <p:attrNameLst>
                                          <p:attrName>ppt_h</p:attrName>
                                        </p:attrNameLst>
                                      </p:cBhvr>
                                      <p:tavLst>
                                        <p:tav tm="0">
                                          <p:val>
                                            <p:strVal val="#ppt_h"/>
                                          </p:val>
                                        </p:tav>
                                        <p:tav tm="100000">
                                          <p:val>
                                            <p:strVal val="#ppt_h"/>
                                          </p:val>
                                        </p:tav>
                                      </p:tavLst>
                                    </p:anim>
                                  </p:childTnLst>
                                </p:cTn>
                              </p:par>
                            </p:childTnLst>
                          </p:cTn>
                        </p:par>
                        <p:par>
                          <p:cTn id="34" fill="hold">
                            <p:stCondLst>
                              <p:cond delay="50"/>
                            </p:stCondLst>
                            <p:childTnLst>
                              <p:par>
                                <p:cTn id="35" presetID="45" presetClass="entr" presetSubtype="0" fill="hold" grpId="0" nodeType="afterEffect">
                                  <p:stCondLst>
                                    <p:cond delay="0"/>
                                  </p:stCondLst>
                                  <p:childTnLst>
                                    <p:set>
                                      <p:cBhvr>
                                        <p:cTn id="36" dur="1" fill="hold">
                                          <p:stCondLst>
                                            <p:cond delay="0"/>
                                          </p:stCondLst>
                                        </p:cTn>
                                        <p:tgtEl>
                                          <p:spTgt spid="21507">
                                            <p:txEl>
                                              <p:pRg st="10" end="10"/>
                                            </p:txEl>
                                          </p:spTgt>
                                        </p:tgtEl>
                                        <p:attrNameLst>
                                          <p:attrName>style.visibility</p:attrName>
                                        </p:attrNameLst>
                                      </p:cBhvr>
                                      <p:to>
                                        <p:strVal val="visible"/>
                                      </p:to>
                                    </p:set>
                                    <p:animEffect transition="in" filter="fade">
                                      <p:cBhvr>
                                        <p:cTn id="37" dur="10"/>
                                        <p:tgtEl>
                                          <p:spTgt spid="21507">
                                            <p:txEl>
                                              <p:pRg st="10" end="10"/>
                                            </p:txEl>
                                          </p:spTgt>
                                        </p:tgtEl>
                                      </p:cBhvr>
                                    </p:animEffect>
                                    <p:anim calcmode="lin" valueType="num">
                                      <p:cBhvr>
                                        <p:cTn id="38" dur="10" fill="hold"/>
                                        <p:tgtEl>
                                          <p:spTgt spid="21507">
                                            <p:txEl>
                                              <p:pRg st="10" end="10"/>
                                            </p:txEl>
                                          </p:spTgt>
                                        </p:tgtEl>
                                        <p:attrNameLst>
                                          <p:attrName>ppt_w</p:attrName>
                                        </p:attrNameLst>
                                      </p:cBhvr>
                                      <p:tavLst>
                                        <p:tav tm="0" fmla="#ppt_w*sin(2.5*pi*$)">
                                          <p:val>
                                            <p:fltVal val="0"/>
                                          </p:val>
                                        </p:tav>
                                        <p:tav tm="100000">
                                          <p:val>
                                            <p:fltVal val="1"/>
                                          </p:val>
                                        </p:tav>
                                      </p:tavLst>
                                    </p:anim>
                                    <p:anim calcmode="lin" valueType="num">
                                      <p:cBhvr>
                                        <p:cTn id="39" dur="10" fill="hold"/>
                                        <p:tgtEl>
                                          <p:spTgt spid="21507">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457200" y="244475"/>
            <a:ext cx="8385175" cy="447675"/>
          </a:xfrm>
        </p:spPr>
        <p:txBody>
          <a:bodyPr>
            <a:normAutofit fontScale="90000"/>
          </a:bodyPr>
          <a:lstStyle/>
          <a:p>
            <a:pPr eaLnBrk="1" hangingPunct="1">
              <a:defRPr/>
            </a:pPr>
            <a:r>
              <a:rPr lang="es-MX" sz="2400" smtClean="0"/>
              <a:t>EVOLUCÍON EN EL DERECHO SALVADOREÑO</a:t>
            </a:r>
            <a:endParaRPr lang="es-ES" sz="2400" smtClean="0"/>
          </a:p>
        </p:txBody>
      </p:sp>
      <p:sp>
        <p:nvSpPr>
          <p:cNvPr id="23555" name="Rectangle 3"/>
          <p:cNvSpPr>
            <a:spLocks noGrp="1" noRot="1" noChangeArrowheads="1"/>
          </p:cNvSpPr>
          <p:nvPr>
            <p:ph idx="1"/>
          </p:nvPr>
        </p:nvSpPr>
        <p:spPr>
          <a:xfrm>
            <a:off x="838200" y="1196975"/>
            <a:ext cx="8007350" cy="4899025"/>
          </a:xfrm>
        </p:spPr>
        <p:txBody>
          <a:bodyPr/>
          <a:lstStyle/>
          <a:p>
            <a:pPr eaLnBrk="1" hangingPunct="1">
              <a:lnSpc>
                <a:spcPct val="80000"/>
              </a:lnSpc>
              <a:buFont typeface="Wingdings" pitchFamily="2" charset="2"/>
              <a:buNone/>
              <a:defRPr/>
            </a:pPr>
            <a:endParaRPr lang="es-ES_tradnl" sz="2800" smtClean="0">
              <a:solidFill>
                <a:schemeClr val="folHlink"/>
              </a:solidFill>
            </a:endParaRPr>
          </a:p>
          <a:p>
            <a:pPr eaLnBrk="1" hangingPunct="1">
              <a:lnSpc>
                <a:spcPct val="80000"/>
              </a:lnSpc>
              <a:defRPr/>
            </a:pPr>
            <a:r>
              <a:rPr lang="es-ES_tradnl" sz="2800" smtClean="0">
                <a:solidFill>
                  <a:schemeClr val="folHlink"/>
                </a:solidFill>
              </a:rPr>
              <a:t>Época post independencia</a:t>
            </a:r>
            <a:r>
              <a:rPr lang="es-ES_tradnl" sz="2800" smtClean="0"/>
              <a:t>.</a:t>
            </a:r>
          </a:p>
          <a:p>
            <a:pPr eaLnBrk="1" hangingPunct="1">
              <a:lnSpc>
                <a:spcPct val="80000"/>
              </a:lnSpc>
              <a:buFont typeface="Wingdings" pitchFamily="2" charset="2"/>
              <a:buNone/>
              <a:defRPr/>
            </a:pPr>
            <a:r>
              <a:rPr lang="es-ES_tradnl" sz="2800" smtClean="0"/>
              <a:t>   - Leyes de protección a la salubridad</a:t>
            </a:r>
          </a:p>
          <a:p>
            <a:pPr eaLnBrk="1" hangingPunct="1">
              <a:lnSpc>
                <a:spcPct val="80000"/>
              </a:lnSpc>
              <a:buFont typeface="Wingdings" pitchFamily="2" charset="2"/>
              <a:buNone/>
              <a:defRPr/>
            </a:pPr>
            <a:r>
              <a:rPr lang="es-ES_tradnl" sz="2800" smtClean="0"/>
              <a:t>   - Leyes sectoriales de protección y      aprovechamiento de los recursos naturales</a:t>
            </a:r>
          </a:p>
          <a:p>
            <a:pPr eaLnBrk="1" hangingPunct="1">
              <a:lnSpc>
                <a:spcPct val="80000"/>
              </a:lnSpc>
              <a:buFont typeface="Wingdings" pitchFamily="2" charset="2"/>
              <a:buNone/>
              <a:defRPr/>
            </a:pPr>
            <a:r>
              <a:rPr lang="es-ES_tradnl" sz="2800" smtClean="0"/>
              <a:t>   - Leyes de aprovechamiento agropecuario</a:t>
            </a:r>
          </a:p>
          <a:p>
            <a:pPr eaLnBrk="1" hangingPunct="1">
              <a:lnSpc>
                <a:spcPct val="80000"/>
              </a:lnSpc>
              <a:buFont typeface="Wingdings" pitchFamily="2" charset="2"/>
              <a:buNone/>
              <a:defRPr/>
            </a:pPr>
            <a:endParaRPr lang="es-ES_tradnl" sz="2800" smtClean="0"/>
          </a:p>
          <a:p>
            <a:pPr eaLnBrk="1" hangingPunct="1">
              <a:lnSpc>
                <a:spcPct val="80000"/>
              </a:lnSpc>
              <a:defRPr/>
            </a:pPr>
            <a:r>
              <a:rPr lang="es-ES_tradnl" sz="2800" smtClean="0">
                <a:solidFill>
                  <a:schemeClr val="folHlink"/>
                </a:solidFill>
              </a:rPr>
              <a:t>Etapas del Derecho ambiental salvadoreño</a:t>
            </a:r>
          </a:p>
          <a:p>
            <a:pPr eaLnBrk="1" hangingPunct="1">
              <a:lnSpc>
                <a:spcPct val="80000"/>
              </a:lnSpc>
              <a:buFontTx/>
              <a:buChar char="-"/>
              <a:defRPr/>
            </a:pPr>
            <a:r>
              <a:rPr lang="es-ES_tradnl" sz="2800" smtClean="0"/>
              <a:t>Etapa de la sectorialidad</a:t>
            </a:r>
          </a:p>
          <a:p>
            <a:pPr eaLnBrk="1" hangingPunct="1">
              <a:lnSpc>
                <a:spcPct val="80000"/>
              </a:lnSpc>
              <a:buFontTx/>
              <a:buChar char="-"/>
              <a:defRPr/>
            </a:pPr>
            <a:r>
              <a:rPr lang="es-ES_tradnl" sz="2800" smtClean="0"/>
              <a:t>Etapa de la sistematización y tratamiento integral</a:t>
            </a:r>
          </a:p>
          <a:p>
            <a:pPr eaLnBrk="1" hangingPunct="1">
              <a:lnSpc>
                <a:spcPct val="80000"/>
              </a:lnSpc>
              <a:buFont typeface="Wingdings" pitchFamily="2" charset="2"/>
              <a:buNone/>
              <a:defRPr/>
            </a:pPr>
            <a:endParaRPr lang="es-ES" sz="2800" smtClean="0"/>
          </a:p>
        </p:txBody>
      </p:sp>
      <p:sp>
        <p:nvSpPr>
          <p:cNvPr id="4" name="5 Marcador de número de diapositiva"/>
          <p:cNvSpPr>
            <a:spLocks noGrp="1"/>
          </p:cNvSpPr>
          <p:nvPr>
            <p:ph type="sldNum" sz="quarter" idx="12"/>
          </p:nvPr>
        </p:nvSpPr>
        <p:spPr/>
        <p:txBody>
          <a:bodyPr>
            <a:normAutofit/>
          </a:bodyPr>
          <a:lstStyle/>
          <a:p>
            <a:pPr>
              <a:defRPr/>
            </a:pPr>
            <a:fld id="{6B8A96D7-1059-4358-A9C8-08B9CF5AA6AD}" type="slidenum">
              <a:rPr lang="es-ES"/>
              <a:pPr>
                <a:defRPr/>
              </a:pPr>
              <a:t>4</a:t>
            </a:fld>
            <a:endParaRPr lang="es-ES"/>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457200" y="244475"/>
            <a:ext cx="8385175" cy="376238"/>
          </a:xfrm>
        </p:spPr>
        <p:txBody>
          <a:bodyPr>
            <a:normAutofit fontScale="90000"/>
          </a:bodyPr>
          <a:lstStyle/>
          <a:p>
            <a:pPr eaLnBrk="1" hangingPunct="1">
              <a:defRPr/>
            </a:pPr>
            <a:r>
              <a:rPr lang="es-ES_tradnl" sz="2000" smtClean="0"/>
              <a:t>              NORMATIVA AMBIENTAL BÁSICA</a:t>
            </a:r>
            <a:endParaRPr lang="es-ES" sz="2000" smtClean="0"/>
          </a:p>
        </p:txBody>
      </p:sp>
      <p:sp>
        <p:nvSpPr>
          <p:cNvPr id="31747" name="Rectangle 3"/>
          <p:cNvSpPr>
            <a:spLocks noGrp="1" noRot="1" noChangeArrowheads="1"/>
          </p:cNvSpPr>
          <p:nvPr>
            <p:ph idx="1"/>
          </p:nvPr>
        </p:nvSpPr>
        <p:spPr>
          <a:xfrm>
            <a:off x="395288" y="1341438"/>
            <a:ext cx="8353425" cy="5040312"/>
          </a:xfrm>
        </p:spPr>
        <p:txBody>
          <a:bodyPr/>
          <a:lstStyle/>
          <a:p>
            <a:pPr eaLnBrk="1" hangingPunct="1">
              <a:lnSpc>
                <a:spcPct val="80000"/>
              </a:lnSpc>
              <a:defRPr/>
            </a:pPr>
            <a:r>
              <a:rPr lang="es-ES" sz="2000" i="1" dirty="0" smtClean="0">
                <a:solidFill>
                  <a:schemeClr val="folHlink"/>
                </a:solidFill>
              </a:rPr>
              <a:t>Ley del Medio Ambiente data de mayo de 1998</a:t>
            </a:r>
          </a:p>
          <a:p>
            <a:pPr eaLnBrk="1" hangingPunct="1">
              <a:lnSpc>
                <a:spcPct val="80000"/>
              </a:lnSpc>
              <a:defRPr/>
            </a:pPr>
            <a:r>
              <a:rPr lang="es-ES" sz="2000" i="1" dirty="0" smtClean="0"/>
              <a:t>Reglamento General del Medio Ambiente</a:t>
            </a:r>
          </a:p>
          <a:p>
            <a:pPr eaLnBrk="1" hangingPunct="1">
              <a:lnSpc>
                <a:spcPct val="80000"/>
              </a:lnSpc>
              <a:buFont typeface="Wingdings" pitchFamily="2" charset="2"/>
              <a:buNone/>
              <a:defRPr/>
            </a:pPr>
            <a:r>
              <a:rPr lang="es-ES" sz="2000" i="1" dirty="0" smtClean="0">
                <a:solidFill>
                  <a:schemeClr val="folHlink"/>
                </a:solidFill>
              </a:rPr>
              <a:t>    Reglamentos Especiales de Ejecución data desde el año 2000 de la LMA, los cuales son:</a:t>
            </a:r>
          </a:p>
          <a:p>
            <a:pPr eaLnBrk="1" hangingPunct="1">
              <a:lnSpc>
                <a:spcPct val="80000"/>
              </a:lnSpc>
              <a:defRPr/>
            </a:pPr>
            <a:r>
              <a:rPr lang="es-ES" sz="2000" i="1" dirty="0" smtClean="0"/>
              <a:t>Reglamento Especial sobre el Control de las Sustancias Agotadoras de la Capa de Ozono</a:t>
            </a:r>
          </a:p>
          <a:p>
            <a:pPr eaLnBrk="1" hangingPunct="1">
              <a:lnSpc>
                <a:spcPct val="80000"/>
              </a:lnSpc>
              <a:defRPr/>
            </a:pPr>
            <a:r>
              <a:rPr lang="es-ES" sz="2000" i="1" dirty="0" smtClean="0"/>
              <a:t> Reglamento Especial de Aguas Residuales</a:t>
            </a:r>
          </a:p>
          <a:p>
            <a:pPr eaLnBrk="1" hangingPunct="1">
              <a:lnSpc>
                <a:spcPct val="80000"/>
              </a:lnSpc>
              <a:defRPr/>
            </a:pPr>
            <a:r>
              <a:rPr lang="es-ES" sz="2000" i="1" dirty="0" smtClean="0"/>
              <a:t> Reglamento Especial de Normas Técnicas de calidad ambiental</a:t>
            </a:r>
          </a:p>
          <a:p>
            <a:pPr eaLnBrk="1" hangingPunct="1">
              <a:lnSpc>
                <a:spcPct val="80000"/>
              </a:lnSpc>
              <a:defRPr/>
            </a:pPr>
            <a:r>
              <a:rPr lang="es-ES" sz="2000" i="1" dirty="0" smtClean="0"/>
              <a:t> Reglamento Especial en Materia de Sustancias, Residuos, y Desechos Peligrosos</a:t>
            </a:r>
          </a:p>
          <a:p>
            <a:pPr eaLnBrk="1" hangingPunct="1">
              <a:lnSpc>
                <a:spcPct val="80000"/>
              </a:lnSpc>
              <a:defRPr/>
            </a:pPr>
            <a:r>
              <a:rPr lang="es-ES" sz="2000" i="1" dirty="0" smtClean="0"/>
              <a:t>Reglamento Especial Sobre Manejo Integral de los Desechos Sólidos</a:t>
            </a:r>
            <a:r>
              <a:rPr lang="es-ES" sz="2000" dirty="0" smtClean="0"/>
              <a:t>.</a:t>
            </a:r>
            <a:endParaRPr lang="es-ES" sz="2000" i="1" dirty="0" smtClean="0"/>
          </a:p>
          <a:p>
            <a:pPr eaLnBrk="1" hangingPunct="1">
              <a:lnSpc>
                <a:spcPct val="80000"/>
              </a:lnSpc>
              <a:defRPr/>
            </a:pPr>
            <a:r>
              <a:rPr lang="es-ES" sz="2000" i="1" dirty="0" smtClean="0"/>
              <a:t>Reglamento Especial sobre la Compensación Ambiental de 2004</a:t>
            </a:r>
          </a:p>
          <a:p>
            <a:pPr eaLnBrk="1" hangingPunct="1">
              <a:lnSpc>
                <a:spcPct val="80000"/>
              </a:lnSpc>
              <a:defRPr/>
            </a:pPr>
            <a:r>
              <a:rPr lang="es-ES_tradnl" sz="2000" i="1" dirty="0" smtClean="0">
                <a:solidFill>
                  <a:schemeClr val="folHlink"/>
                </a:solidFill>
              </a:rPr>
              <a:t>Ley de la Conservación de la vida silvestre de 1994</a:t>
            </a:r>
            <a:endParaRPr lang="es-ES" sz="2000" i="1" dirty="0" smtClean="0">
              <a:solidFill>
                <a:schemeClr val="folHlink"/>
              </a:solidFill>
            </a:endParaRPr>
          </a:p>
          <a:p>
            <a:pPr eaLnBrk="1" hangingPunct="1">
              <a:lnSpc>
                <a:spcPct val="80000"/>
              </a:lnSpc>
              <a:defRPr/>
            </a:pPr>
            <a:r>
              <a:rPr lang="es-ES" sz="2000" i="1" dirty="0" smtClean="0">
                <a:solidFill>
                  <a:schemeClr val="folHlink"/>
                </a:solidFill>
              </a:rPr>
              <a:t>Ley Forestal de 2002</a:t>
            </a:r>
          </a:p>
          <a:p>
            <a:pPr eaLnBrk="1" hangingPunct="1">
              <a:lnSpc>
                <a:spcPct val="80000"/>
              </a:lnSpc>
              <a:defRPr/>
            </a:pPr>
            <a:r>
              <a:rPr lang="es-ES_tradnl" sz="2000" i="1" dirty="0" smtClean="0">
                <a:solidFill>
                  <a:schemeClr val="folHlink"/>
                </a:solidFill>
              </a:rPr>
              <a:t>Reglamento de la Ley Forestal</a:t>
            </a:r>
            <a:endParaRPr lang="es-ES" sz="2000" i="1" dirty="0" smtClean="0">
              <a:solidFill>
                <a:schemeClr val="folHlink"/>
              </a:solidFill>
            </a:endParaRPr>
          </a:p>
          <a:p>
            <a:pPr eaLnBrk="1" hangingPunct="1">
              <a:lnSpc>
                <a:spcPct val="80000"/>
              </a:lnSpc>
              <a:defRPr/>
            </a:pPr>
            <a:r>
              <a:rPr lang="es-ES" sz="2000" i="1" dirty="0" smtClean="0">
                <a:solidFill>
                  <a:schemeClr val="folHlink"/>
                </a:solidFill>
              </a:rPr>
              <a:t>Ley de Áreas Naturales Protegidas de 2005</a:t>
            </a:r>
          </a:p>
          <a:p>
            <a:pPr eaLnBrk="1" hangingPunct="1">
              <a:lnSpc>
                <a:spcPct val="80000"/>
              </a:lnSpc>
              <a:defRPr/>
            </a:pPr>
            <a:endParaRPr lang="es-ES" sz="2000" dirty="0" smtClean="0">
              <a:solidFill>
                <a:schemeClr val="folHlink"/>
              </a:solidFill>
            </a:endParaRPr>
          </a:p>
        </p:txBody>
      </p:sp>
      <p:sp>
        <p:nvSpPr>
          <p:cNvPr id="4" name="5 Marcador de número de diapositiva"/>
          <p:cNvSpPr>
            <a:spLocks noGrp="1"/>
          </p:cNvSpPr>
          <p:nvPr>
            <p:ph type="sldNum" sz="quarter" idx="12"/>
          </p:nvPr>
        </p:nvSpPr>
        <p:spPr/>
        <p:txBody>
          <a:bodyPr>
            <a:normAutofit/>
          </a:bodyPr>
          <a:lstStyle/>
          <a:p>
            <a:pPr>
              <a:defRPr/>
            </a:pPr>
            <a:fld id="{49477E08-FD8D-4BEA-9E5E-FB74717EFC6A}" type="slidenum">
              <a:rPr lang="es-ES"/>
              <a:pPr>
                <a:defRPr/>
              </a:pPr>
              <a:t>5</a:t>
            </a:fld>
            <a:endParaRPr lang="es-ES"/>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Rot="1" noChangeArrowheads="1"/>
          </p:cNvSpPr>
          <p:nvPr>
            <p:ph idx="1"/>
          </p:nvPr>
        </p:nvSpPr>
        <p:spPr>
          <a:xfrm>
            <a:off x="838200" y="404813"/>
            <a:ext cx="8007350" cy="5691187"/>
          </a:xfrm>
        </p:spPr>
        <p:txBody>
          <a:bodyPr/>
          <a:lstStyle/>
          <a:p>
            <a:pPr eaLnBrk="1" hangingPunct="1">
              <a:defRPr/>
            </a:pPr>
            <a:endParaRPr lang="es-ES_tradnl" smtClean="0">
              <a:solidFill>
                <a:schemeClr val="folHlink"/>
              </a:solidFill>
            </a:endParaRPr>
          </a:p>
          <a:p>
            <a:pPr eaLnBrk="1" hangingPunct="1">
              <a:defRPr/>
            </a:pPr>
            <a:endParaRPr lang="es-ES_tradnl" smtClean="0">
              <a:solidFill>
                <a:schemeClr val="folHlink"/>
              </a:solidFill>
            </a:endParaRPr>
          </a:p>
          <a:p>
            <a:pPr eaLnBrk="1" hangingPunct="1">
              <a:defRPr/>
            </a:pPr>
            <a:r>
              <a:rPr lang="es-ES_tradnl" smtClean="0">
                <a:solidFill>
                  <a:schemeClr val="folHlink"/>
                </a:solidFill>
              </a:rPr>
              <a:t>¿</a:t>
            </a:r>
            <a:r>
              <a:rPr lang="es-ES_tradnl" sz="5400" smtClean="0">
                <a:solidFill>
                  <a:schemeClr val="folHlink"/>
                </a:solidFill>
              </a:rPr>
              <a:t>Cómo definir el Derecho Ambiental? </a:t>
            </a:r>
            <a:endParaRPr lang="es-ES" sz="5400" smtClean="0">
              <a:solidFill>
                <a:schemeClr val="folHlink"/>
              </a:solidFill>
            </a:endParaRPr>
          </a:p>
        </p:txBody>
      </p:sp>
      <p:sp>
        <p:nvSpPr>
          <p:cNvPr id="3" name="5 Marcador de número de diapositiva"/>
          <p:cNvSpPr>
            <a:spLocks noGrp="1"/>
          </p:cNvSpPr>
          <p:nvPr>
            <p:ph type="sldNum" sz="quarter" idx="12"/>
          </p:nvPr>
        </p:nvSpPr>
        <p:spPr/>
        <p:txBody>
          <a:bodyPr>
            <a:normAutofit/>
          </a:bodyPr>
          <a:lstStyle/>
          <a:p>
            <a:pPr>
              <a:defRPr/>
            </a:pPr>
            <a:fld id="{ADCD6D16-6E28-4524-8A79-26C7B3CC7A18}" type="slidenum">
              <a:rPr lang="es-ES"/>
              <a:pPr>
                <a:defRPr/>
              </a:pPr>
              <a:t>6</a:t>
            </a:fld>
            <a:endParaRPr lang="es-ES"/>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457200" y="244475"/>
            <a:ext cx="8385175" cy="736600"/>
          </a:xfrm>
        </p:spPr>
        <p:txBody>
          <a:bodyPr/>
          <a:lstStyle/>
          <a:p>
            <a:pPr eaLnBrk="1" hangingPunct="1">
              <a:defRPr/>
            </a:pPr>
            <a:r>
              <a:rPr lang="es-ES_tradnl" sz="2400" smtClean="0"/>
              <a:t>Es realmente autónomo el Derecho Ambiental?</a:t>
            </a:r>
            <a:endParaRPr lang="es-ES" sz="2400" smtClean="0"/>
          </a:p>
        </p:txBody>
      </p:sp>
      <p:sp>
        <p:nvSpPr>
          <p:cNvPr id="36867" name="Rectangle 3"/>
          <p:cNvSpPr>
            <a:spLocks noGrp="1" noRot="1" noChangeArrowheads="1"/>
          </p:cNvSpPr>
          <p:nvPr>
            <p:ph idx="1"/>
          </p:nvPr>
        </p:nvSpPr>
        <p:spPr>
          <a:xfrm>
            <a:off x="539750" y="1268413"/>
            <a:ext cx="8305800" cy="4827587"/>
          </a:xfrm>
        </p:spPr>
        <p:txBody>
          <a:bodyPr/>
          <a:lstStyle/>
          <a:p>
            <a:pPr algn="just" eaLnBrk="1" hangingPunct="1">
              <a:lnSpc>
                <a:spcPct val="80000"/>
              </a:lnSpc>
              <a:defRPr/>
            </a:pPr>
            <a:r>
              <a:rPr lang="es-ES_tradnl" sz="2800" smtClean="0"/>
              <a:t>¿Tiene objeto de regulación?</a:t>
            </a:r>
          </a:p>
          <a:p>
            <a:pPr algn="just" eaLnBrk="1" hangingPunct="1">
              <a:lnSpc>
                <a:spcPct val="80000"/>
              </a:lnSpc>
              <a:defRPr/>
            </a:pPr>
            <a:r>
              <a:rPr lang="es-ES_tradnl" sz="2800" smtClean="0"/>
              <a:t>¿Tiene instituciones normativas, características y principios propias?</a:t>
            </a:r>
          </a:p>
          <a:p>
            <a:pPr algn="just" eaLnBrk="1" hangingPunct="1">
              <a:lnSpc>
                <a:spcPct val="80000"/>
              </a:lnSpc>
              <a:defRPr/>
            </a:pPr>
            <a:r>
              <a:rPr lang="es-ES_tradnl" sz="2800" smtClean="0"/>
              <a:t>¿Cuál es su naturaleza jurídica?</a:t>
            </a:r>
          </a:p>
          <a:p>
            <a:pPr algn="just" eaLnBrk="1" hangingPunct="1">
              <a:lnSpc>
                <a:spcPct val="80000"/>
              </a:lnSpc>
              <a:defRPr/>
            </a:pPr>
            <a:r>
              <a:rPr lang="es-ES_tradnl" sz="2800" smtClean="0"/>
              <a:t>¿es posible definirlo?</a:t>
            </a:r>
          </a:p>
          <a:p>
            <a:pPr algn="ctr" eaLnBrk="1" hangingPunct="1">
              <a:lnSpc>
                <a:spcPct val="80000"/>
              </a:lnSpc>
              <a:defRPr/>
            </a:pPr>
            <a:endParaRPr lang="es-ES_tradnl" sz="2800" smtClean="0"/>
          </a:p>
          <a:p>
            <a:pPr algn="just" eaLnBrk="1" hangingPunct="1">
              <a:lnSpc>
                <a:spcPct val="80000"/>
              </a:lnSpc>
              <a:defRPr/>
            </a:pPr>
            <a:r>
              <a:rPr lang="es-ES_tradnl" sz="2800" smtClean="0">
                <a:solidFill>
                  <a:schemeClr val="hlink"/>
                </a:solidFill>
              </a:rPr>
              <a:t>¿Criticas al Derecho ambiental en cuanto su objeto?</a:t>
            </a:r>
          </a:p>
          <a:p>
            <a:pPr algn="just" eaLnBrk="1" hangingPunct="1">
              <a:lnSpc>
                <a:spcPct val="80000"/>
              </a:lnSpc>
              <a:defRPr/>
            </a:pPr>
            <a:r>
              <a:rPr lang="es-ES_tradnl" sz="2800" smtClean="0"/>
              <a:t>Objeto no está bien delimitado</a:t>
            </a:r>
          </a:p>
          <a:p>
            <a:pPr algn="just" eaLnBrk="1" hangingPunct="1">
              <a:lnSpc>
                <a:spcPct val="80000"/>
              </a:lnSpc>
              <a:defRPr/>
            </a:pPr>
            <a:r>
              <a:rPr lang="es-ES_tradnl" sz="2800" smtClean="0"/>
              <a:t>Derecho invasor</a:t>
            </a:r>
          </a:p>
          <a:p>
            <a:pPr algn="just" eaLnBrk="1" hangingPunct="1">
              <a:lnSpc>
                <a:spcPct val="80000"/>
              </a:lnSpc>
              <a:defRPr/>
            </a:pPr>
            <a:r>
              <a:rPr lang="es-ES_tradnl" sz="2800" smtClean="0"/>
              <a:t>Derecho ineficaz (Derecho soft law)</a:t>
            </a:r>
            <a:endParaRPr lang="es-ES" sz="2800" smtClean="0"/>
          </a:p>
          <a:p>
            <a:pPr eaLnBrk="1" hangingPunct="1">
              <a:lnSpc>
                <a:spcPct val="80000"/>
              </a:lnSpc>
              <a:defRPr/>
            </a:pPr>
            <a:endParaRPr lang="es-ES" sz="2800" smtClean="0"/>
          </a:p>
        </p:txBody>
      </p:sp>
      <p:sp>
        <p:nvSpPr>
          <p:cNvPr id="4" name="5 Marcador de número de diapositiva"/>
          <p:cNvSpPr>
            <a:spLocks noGrp="1"/>
          </p:cNvSpPr>
          <p:nvPr>
            <p:ph type="sldNum" sz="quarter" idx="12"/>
          </p:nvPr>
        </p:nvSpPr>
        <p:spPr/>
        <p:txBody>
          <a:bodyPr>
            <a:normAutofit/>
          </a:bodyPr>
          <a:lstStyle/>
          <a:p>
            <a:pPr>
              <a:defRPr/>
            </a:pPr>
            <a:fld id="{392418AE-771B-4F80-A8D9-ADD9DF14A2F9}" type="slidenum">
              <a:rPr lang="es-ES"/>
              <a:pPr>
                <a:defRPr/>
              </a:pPr>
              <a:t>7</a:t>
            </a:fld>
            <a:endParaRPr lang="es-ES"/>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DELIMITACION CONCEPTUAL</a:t>
            </a:r>
            <a:endParaRPr lang="es-SV" dirty="0"/>
          </a:p>
        </p:txBody>
      </p:sp>
      <p:sp>
        <p:nvSpPr>
          <p:cNvPr id="3" name="2 Marcador de contenido"/>
          <p:cNvSpPr>
            <a:spLocks noGrp="1"/>
          </p:cNvSpPr>
          <p:nvPr>
            <p:ph idx="1"/>
          </p:nvPr>
        </p:nvSpPr>
        <p:spPr/>
        <p:txBody>
          <a:bodyPr>
            <a:normAutofit/>
          </a:bodyPr>
          <a:lstStyle/>
          <a:p>
            <a:r>
              <a:rPr lang="es-SV" dirty="0" smtClean="0"/>
              <a:t>“Es el conjunto de normas jurídicas del Derecho Social, que regula la conducta de las personas y que son de naturaleza preventiva, reparadora y represiva, para tutelar el ambiente, con el objeto de mejorar la calidad de vida de las personas”</a:t>
            </a:r>
          </a:p>
          <a:p>
            <a:r>
              <a:rPr lang="es-SV" sz="1600" dirty="0" smtClean="0"/>
              <a:t>Álvarez, Germán et al, “Manual de Legislación Ambiental,” CEDARENA, 2 ed. San José C.R. 2003</a:t>
            </a:r>
          </a:p>
          <a:p>
            <a:endParaRPr lang="es-SV" dirty="0" smtClean="0"/>
          </a:p>
          <a:p>
            <a:pPr>
              <a:buNone/>
            </a:pPr>
            <a:endParaRPr lang="es-SV" dirty="0"/>
          </a:p>
        </p:txBody>
      </p:sp>
      <p:sp>
        <p:nvSpPr>
          <p:cNvPr id="4" name="3 Marcador de número de diapositiva"/>
          <p:cNvSpPr>
            <a:spLocks noGrp="1"/>
          </p:cNvSpPr>
          <p:nvPr>
            <p:ph type="sldNum" sz="quarter" idx="12"/>
          </p:nvPr>
        </p:nvSpPr>
        <p:spPr/>
        <p:txBody>
          <a:bodyPr/>
          <a:lstStyle/>
          <a:p>
            <a:pPr>
              <a:defRPr/>
            </a:pPr>
            <a:fld id="{360ACEF4-E664-4AC6-887B-FE9DB33BDB43}" type="slidenum">
              <a:rPr lang="es-ES" smtClean="0"/>
              <a:pPr>
                <a:defRPr/>
              </a:pPr>
              <a:t>8</a:t>
            </a:fld>
            <a:endParaRPr lang="es-ES"/>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457200" y="244475"/>
            <a:ext cx="8385175" cy="663575"/>
          </a:xfrm>
        </p:spPr>
        <p:txBody>
          <a:bodyPr/>
          <a:lstStyle/>
          <a:p>
            <a:pPr eaLnBrk="1" hangingPunct="1">
              <a:defRPr/>
            </a:pPr>
            <a:r>
              <a:rPr lang="es-MX" sz="3200" smtClean="0"/>
              <a:t>DELIMITACIÓN CONCEPTUAL</a:t>
            </a:r>
            <a:endParaRPr lang="es-ES" sz="3200" smtClean="0"/>
          </a:p>
        </p:txBody>
      </p:sp>
      <p:sp>
        <p:nvSpPr>
          <p:cNvPr id="22531" name="Rectangle 3"/>
          <p:cNvSpPr>
            <a:spLocks noGrp="1" noRot="1" noChangeArrowheads="1"/>
          </p:cNvSpPr>
          <p:nvPr>
            <p:ph idx="1"/>
          </p:nvPr>
        </p:nvSpPr>
        <p:spPr>
          <a:xfrm>
            <a:off x="395288" y="1125538"/>
            <a:ext cx="8450262" cy="4970462"/>
          </a:xfrm>
        </p:spPr>
        <p:txBody>
          <a:bodyPr>
            <a:normAutofit lnSpcReduction="10000"/>
          </a:bodyPr>
          <a:lstStyle/>
          <a:p>
            <a:pPr algn="just" eaLnBrk="1" hangingPunct="1">
              <a:lnSpc>
                <a:spcPct val="90000"/>
              </a:lnSpc>
              <a:defRPr/>
            </a:pPr>
            <a:r>
              <a:rPr lang="es-ES" sz="2400" i="1" smtClean="0"/>
              <a:t>“Es una rama del Derecho sustancialmente público y privado a la vez, en cuanto a protector de intereses colectivos, de carácter esencialmente preventivo y transnacional, se perfila como una combinación de técnicas, reglas e instrumentos jurídicos que se orienten a lograr la protección de todos los elementos que integran el ambiente natural y humano, mediante un conjunto integral de disposiciones jurídicas que, por su naturaleza interdisciplinaria, no admite regímenes divididos y recíprocamente condicionan e influye, en el ámbito de todas las ramas jurídicas y científicas existentes”</a:t>
            </a:r>
          </a:p>
          <a:p>
            <a:pPr algn="just" eaLnBrk="1" hangingPunct="1">
              <a:lnSpc>
                <a:spcPct val="90000"/>
              </a:lnSpc>
              <a:buFont typeface="Wingdings" pitchFamily="2" charset="2"/>
              <a:buNone/>
              <a:defRPr/>
            </a:pPr>
            <a:endParaRPr lang="es-ES" sz="2400" i="1" smtClean="0"/>
          </a:p>
          <a:p>
            <a:pPr algn="just" eaLnBrk="1" hangingPunct="1">
              <a:lnSpc>
                <a:spcPct val="90000"/>
              </a:lnSpc>
              <a:defRPr/>
            </a:pPr>
            <a:r>
              <a:rPr lang="es-ES" sz="1600" smtClean="0">
                <a:solidFill>
                  <a:schemeClr val="folHlink"/>
                </a:solidFill>
              </a:rPr>
              <a:t>JAQUENOD DE SÖGÖN, S., </a:t>
            </a:r>
            <a:r>
              <a:rPr lang="es-ES" sz="1600" i="1" smtClean="0">
                <a:solidFill>
                  <a:schemeClr val="folHlink"/>
                </a:solidFill>
              </a:rPr>
              <a:t>El Derecho Ambiental y sus Principios Rectores,</a:t>
            </a:r>
            <a:r>
              <a:rPr lang="es-ES" sz="1600" smtClean="0">
                <a:solidFill>
                  <a:schemeClr val="folHlink"/>
                </a:solidFill>
              </a:rPr>
              <a:t> Ed. Dykinson, Madrid, 1991, p. 351</a:t>
            </a:r>
            <a:r>
              <a:rPr lang="es-ES" sz="2400" smtClean="0">
                <a:solidFill>
                  <a:schemeClr val="folHlink"/>
                </a:solidFill>
              </a:rPr>
              <a:t> </a:t>
            </a:r>
          </a:p>
        </p:txBody>
      </p:sp>
      <p:sp>
        <p:nvSpPr>
          <p:cNvPr id="4" name="5 Marcador de número de diapositiva"/>
          <p:cNvSpPr>
            <a:spLocks noGrp="1"/>
          </p:cNvSpPr>
          <p:nvPr>
            <p:ph type="sldNum" sz="quarter" idx="12"/>
          </p:nvPr>
        </p:nvSpPr>
        <p:spPr/>
        <p:txBody>
          <a:bodyPr>
            <a:normAutofit/>
          </a:bodyPr>
          <a:lstStyle/>
          <a:p>
            <a:pPr>
              <a:defRPr/>
            </a:pPr>
            <a:fld id="{9DE5160E-8E05-4239-890B-B8AFEDC4891A}" type="slidenum">
              <a:rPr lang="es-ES"/>
              <a:pPr>
                <a:defRPr/>
              </a:pPr>
              <a:t>9</a:t>
            </a:fld>
            <a:endParaRPr lang="es-ES"/>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écnico">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1025</TotalTime>
  <Words>2118</Words>
  <Application>Microsoft Office PowerPoint</Application>
  <PresentationFormat>Presentación en pantalla (4:3)</PresentationFormat>
  <Paragraphs>235</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Técnico</vt:lpstr>
      <vt:lpstr>Presentación de PowerPoint</vt:lpstr>
      <vt:lpstr>Presentación de PowerPoint</vt:lpstr>
      <vt:lpstr>Presentación de PowerPoint</vt:lpstr>
      <vt:lpstr>EVOLUCÍON EN EL DERECHO SALVADOREÑO</vt:lpstr>
      <vt:lpstr>              NORMATIVA AMBIENTAL BÁSICA</vt:lpstr>
      <vt:lpstr>Presentación de PowerPoint</vt:lpstr>
      <vt:lpstr>Es realmente autónomo el Derecho Ambiental?</vt:lpstr>
      <vt:lpstr>DELIMITACION CONCEPTUAL</vt:lpstr>
      <vt:lpstr>DELIMITACIÓN CONCEPTUAL</vt:lpstr>
      <vt:lpstr>Delimitación conceptual de medio ambiente</vt:lpstr>
      <vt:lpstr>Es conveniente adoptar un definición amplia</vt:lpstr>
      <vt:lpstr>Presentación de PowerPoint</vt:lpstr>
      <vt:lpstr>Presentación de PowerPoint</vt:lpstr>
      <vt:lpstr>                     Contenido de los principios</vt:lpstr>
      <vt:lpstr>Presentación de PowerPoint</vt:lpstr>
      <vt:lpstr>PRINCIPIO DE PREVENCIÓN </vt:lpstr>
      <vt:lpstr>                                   PRINCIPIO DE PRECAUCIÓN  </vt:lpstr>
      <vt:lpstr>PRINCIPIO “QUIEN CONTAMINA PAGA”</vt:lpstr>
      <vt:lpstr>     RECONOCIMIENTO EN EL DERECHO SALVADOREÑO</vt:lpstr>
      <vt:lpstr>PROTECCIÓN CONSTITUCIONAL DEL MEDIO AMBIENTE</vt:lpstr>
      <vt:lpstr>Es un derecho fundamental</vt:lpstr>
      <vt:lpstr>Presentación de PowerPoint</vt:lpstr>
      <vt:lpstr>             TITULARES DEL DERECHO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DR.R. ALVARADO</dc:creator>
  <cp:lastModifiedBy>Ruben Alvarado</cp:lastModifiedBy>
  <cp:revision>35</cp:revision>
  <dcterms:created xsi:type="dcterms:W3CDTF">2009-01-27T17:05:34Z</dcterms:created>
  <dcterms:modified xsi:type="dcterms:W3CDTF">2011-06-21T01:33:55Z</dcterms:modified>
</cp:coreProperties>
</file>