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3F117A10-CC55-4896-812C-8C57D9BE444B}" type="datetimeFigureOut">
              <a:rPr lang="es-SV" smtClean="0"/>
              <a:t>13/05/2012</a:t>
            </a:fld>
            <a:endParaRPr lang="es-SV"/>
          </a:p>
        </p:txBody>
      </p:sp>
      <p:sp>
        <p:nvSpPr>
          <p:cNvPr id="5" name="Footer Placeholder 4"/>
          <p:cNvSpPr>
            <a:spLocks noGrp="1"/>
          </p:cNvSpPr>
          <p:nvPr>
            <p:ph type="ftr" sz="quarter" idx="11"/>
          </p:nvPr>
        </p:nvSpPr>
        <p:spPr>
          <a:xfrm>
            <a:off x="1174044" y="5357592"/>
            <a:ext cx="5034845" cy="365125"/>
          </a:xfrm>
        </p:spPr>
        <p:txBody>
          <a:bodyPr/>
          <a:lstStyle/>
          <a:p>
            <a:endParaRPr lang="es-SV"/>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17812AE-EE7C-4FD9-B2F5-66278FD4EBDF}" type="slidenum">
              <a:rPr lang="es-SV" smtClean="0"/>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F117A10-CC55-4896-812C-8C57D9BE444B}" type="datetimeFigureOut">
              <a:rPr lang="es-SV" smtClean="0"/>
              <a:t>13/05/2012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617812AE-EE7C-4FD9-B2F5-66278FD4EBDF}"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F117A10-CC55-4896-812C-8C57D9BE444B}" type="datetimeFigureOut">
              <a:rPr lang="es-SV" smtClean="0"/>
              <a:t>13/05/2012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617812AE-EE7C-4FD9-B2F5-66278FD4EBDF}"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F117A10-CC55-4896-812C-8C57D9BE444B}" type="datetimeFigureOut">
              <a:rPr lang="es-SV" smtClean="0"/>
              <a:t>13/05/2012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617812AE-EE7C-4FD9-B2F5-66278FD4EBDF}" type="slidenum">
              <a:rPr lang="es-SV" smtClean="0"/>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F117A10-CC55-4896-812C-8C57D9BE444B}" type="datetimeFigureOut">
              <a:rPr lang="es-SV" smtClean="0"/>
              <a:t>13/05/2012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617812AE-EE7C-4FD9-B2F5-66278FD4EBDF}" type="slidenum">
              <a:rPr lang="es-SV" smtClean="0"/>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3F117A10-CC55-4896-812C-8C57D9BE444B}" type="datetimeFigureOut">
              <a:rPr lang="es-SV" smtClean="0"/>
              <a:t>13/05/2012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617812AE-EE7C-4FD9-B2F5-66278FD4EBDF}" type="slidenum">
              <a:rPr lang="es-SV" smtClean="0"/>
              <a:t>‹Nº›</a:t>
            </a:fld>
            <a:endParaRPr lang="es-SV"/>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3F117A10-CC55-4896-812C-8C57D9BE444B}" type="datetimeFigureOut">
              <a:rPr lang="es-SV" smtClean="0"/>
              <a:t>13/05/2012</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617812AE-EE7C-4FD9-B2F5-66278FD4EBDF}" type="slidenum">
              <a:rPr lang="es-SV" smtClean="0"/>
              <a:t>‹Nº›</a:t>
            </a:fld>
            <a:endParaRPr lang="es-SV"/>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F117A10-CC55-4896-812C-8C57D9BE444B}" type="datetimeFigureOut">
              <a:rPr lang="es-SV" smtClean="0"/>
              <a:t>13/05/2012</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617812AE-EE7C-4FD9-B2F5-66278FD4EBDF}" type="slidenum">
              <a:rPr lang="es-SV" smtClean="0"/>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17A10-CC55-4896-812C-8C57D9BE444B}" type="datetimeFigureOut">
              <a:rPr lang="es-SV" smtClean="0"/>
              <a:t>13/05/2012</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617812AE-EE7C-4FD9-B2F5-66278FD4EBDF}"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3F117A10-CC55-4896-812C-8C57D9BE444B}" type="datetimeFigureOut">
              <a:rPr lang="es-SV" smtClean="0"/>
              <a:t>13/05/2012</a:t>
            </a:fld>
            <a:endParaRPr lang="es-SV"/>
          </a:p>
        </p:txBody>
      </p:sp>
      <p:sp>
        <p:nvSpPr>
          <p:cNvPr id="6" name="Footer Placeholder 5"/>
          <p:cNvSpPr>
            <a:spLocks noGrp="1"/>
          </p:cNvSpPr>
          <p:nvPr>
            <p:ph type="ftr" sz="quarter" idx="11"/>
          </p:nvPr>
        </p:nvSpPr>
        <p:spPr>
          <a:xfrm rot="-60000">
            <a:off x="914554" y="5829261"/>
            <a:ext cx="3522607" cy="365125"/>
          </a:xfrm>
        </p:spPr>
        <p:txBody>
          <a:bodyPr/>
          <a:lstStyle/>
          <a:p>
            <a:endParaRPr lang="es-SV"/>
          </a:p>
        </p:txBody>
      </p:sp>
      <p:sp>
        <p:nvSpPr>
          <p:cNvPr id="7" name="Slide Number Placeholder 6"/>
          <p:cNvSpPr>
            <a:spLocks noGrp="1"/>
          </p:cNvSpPr>
          <p:nvPr>
            <p:ph type="sldNum" sz="quarter" idx="12"/>
          </p:nvPr>
        </p:nvSpPr>
        <p:spPr>
          <a:xfrm rot="60000">
            <a:off x="7557313" y="5896961"/>
            <a:ext cx="554023" cy="365125"/>
          </a:xfrm>
        </p:spPr>
        <p:txBody>
          <a:bodyPr/>
          <a:lstStyle/>
          <a:p>
            <a:fld id="{617812AE-EE7C-4FD9-B2F5-66278FD4EBDF}" type="slidenum">
              <a:rPr lang="es-SV" smtClean="0"/>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3F117A10-CC55-4896-812C-8C57D9BE444B}" type="datetimeFigureOut">
              <a:rPr lang="es-SV" smtClean="0"/>
              <a:t>13/05/2012</a:t>
            </a:fld>
            <a:endParaRPr lang="es-SV"/>
          </a:p>
        </p:txBody>
      </p:sp>
      <p:sp>
        <p:nvSpPr>
          <p:cNvPr id="6" name="Footer Placeholder 5"/>
          <p:cNvSpPr>
            <a:spLocks noGrp="1"/>
          </p:cNvSpPr>
          <p:nvPr>
            <p:ph type="ftr" sz="quarter" idx="11"/>
          </p:nvPr>
        </p:nvSpPr>
        <p:spPr>
          <a:xfrm rot="-60000">
            <a:off x="914569" y="5831037"/>
            <a:ext cx="3319043" cy="365125"/>
          </a:xfrm>
        </p:spPr>
        <p:txBody>
          <a:bodyPr/>
          <a:lstStyle/>
          <a:p>
            <a:endParaRPr lang="es-SV"/>
          </a:p>
        </p:txBody>
      </p:sp>
      <p:sp>
        <p:nvSpPr>
          <p:cNvPr id="7" name="Slide Number Placeholder 6"/>
          <p:cNvSpPr>
            <a:spLocks noGrp="1"/>
          </p:cNvSpPr>
          <p:nvPr>
            <p:ph type="sldNum" sz="quarter" idx="12"/>
          </p:nvPr>
        </p:nvSpPr>
        <p:spPr>
          <a:xfrm rot="60000">
            <a:off x="7562089" y="5900026"/>
            <a:ext cx="554023" cy="365125"/>
          </a:xfrm>
        </p:spPr>
        <p:txBody>
          <a:bodyPr/>
          <a:lstStyle/>
          <a:p>
            <a:fld id="{617812AE-EE7C-4FD9-B2F5-66278FD4EBDF}" type="slidenum">
              <a:rPr lang="es-SV" smtClean="0"/>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F117A10-CC55-4896-812C-8C57D9BE444B}" type="datetimeFigureOut">
              <a:rPr lang="es-SV" smtClean="0"/>
              <a:t>13/05/2012</a:t>
            </a:fld>
            <a:endParaRPr lang="es-SV"/>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SV"/>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17812AE-EE7C-4FD9-B2F5-66278FD4EBDF}" type="slidenum">
              <a:rPr lang="es-SV" smtClean="0"/>
              <a:t>‹Nº›</a:t>
            </a:fld>
            <a:endParaRPr 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imgurl=http://www.dforceblog.com/wp-content/uploads/2010/06/dia-mundial-medio-ambiente-2010.jpg&amp;imgrefurl=http://www.dforceblog.com/2010/06/06/como-celebraste-el-dia-mundial-del-medio-ambiente/&amp;usg=__tuPBC88oysCgK6x3Fh1jPE4uKno=&amp;h=400&amp;w=400&amp;sz=89&amp;hl=es&amp;start=3&amp;zoom=1&amp;itbs=1&amp;tbnid=1wHBsnQhcR4SjM:&amp;tbnh=124&amp;tbnw=124&amp;prev=/search?q=medio+ambiente&amp;hl=es&amp;biw=948&amp;bih=581&amp;gbv=2&amp;tbm=isch&amp;ei=SbvMTezuEcuXtweR_pCWB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39750" y="333375"/>
            <a:ext cx="7993063" cy="5759450"/>
          </a:xfrm>
        </p:spPr>
        <p:txBody>
          <a:bodyPr>
            <a:normAutofit/>
          </a:bodyPr>
          <a:lstStyle/>
          <a:p>
            <a:pPr algn="ctr" eaLnBrk="1" hangingPunct="1">
              <a:lnSpc>
                <a:spcPct val="80000"/>
              </a:lnSpc>
              <a:defRPr/>
            </a:pPr>
            <a:r>
              <a:rPr lang="es-MX" sz="2400" b="1" dirty="0" smtClean="0">
                <a:solidFill>
                  <a:schemeClr val="accent2">
                    <a:lumMod val="75000"/>
                  </a:schemeClr>
                </a:solidFill>
              </a:rPr>
              <a:t>CONSEJO NACIONAL DE LA JUDICATURA   ESCUELA DE CAPACITACIÓN JUDICIAL “ARTURO ZELEDON CASTRILLO”</a:t>
            </a:r>
          </a:p>
          <a:p>
            <a:pPr algn="ctr" eaLnBrk="1" hangingPunct="1">
              <a:lnSpc>
                <a:spcPct val="80000"/>
              </a:lnSpc>
              <a:defRPr/>
            </a:pPr>
            <a:endParaRPr lang="es-MX" sz="2400" b="1" dirty="0" smtClean="0"/>
          </a:p>
          <a:p>
            <a:pPr algn="ctr" eaLnBrk="1" hangingPunct="1">
              <a:lnSpc>
                <a:spcPct val="80000"/>
              </a:lnSpc>
              <a:defRPr/>
            </a:pPr>
            <a:endParaRPr lang="es-MX" sz="2400" b="1" dirty="0" smtClean="0"/>
          </a:p>
          <a:p>
            <a:pPr algn="ctr" eaLnBrk="1" hangingPunct="1">
              <a:lnSpc>
                <a:spcPct val="80000"/>
              </a:lnSpc>
              <a:defRPr/>
            </a:pPr>
            <a:endParaRPr lang="es-MX" sz="2400" b="1" dirty="0" smtClean="0"/>
          </a:p>
          <a:p>
            <a:pPr algn="ctr" eaLnBrk="1" hangingPunct="1">
              <a:lnSpc>
                <a:spcPct val="80000"/>
              </a:lnSpc>
              <a:defRPr/>
            </a:pPr>
            <a:endParaRPr lang="es-MX" sz="2400" b="1" u="sng" dirty="0" smtClean="0">
              <a:effectLst/>
            </a:endParaRPr>
          </a:p>
          <a:p>
            <a:pPr algn="ctr" eaLnBrk="1" hangingPunct="1">
              <a:lnSpc>
                <a:spcPct val="80000"/>
              </a:lnSpc>
              <a:defRPr/>
            </a:pPr>
            <a:endParaRPr lang="es-MX" sz="2400" b="1" u="sng" dirty="0" smtClean="0">
              <a:effectLst/>
            </a:endParaRPr>
          </a:p>
          <a:p>
            <a:pPr algn="ctr" eaLnBrk="1" hangingPunct="1">
              <a:lnSpc>
                <a:spcPct val="80000"/>
              </a:lnSpc>
              <a:defRPr/>
            </a:pPr>
            <a:endParaRPr lang="es-MX" sz="2400" b="1" u="sng" dirty="0" smtClean="0">
              <a:effectLst/>
            </a:endParaRPr>
          </a:p>
          <a:p>
            <a:pPr algn="ctr" eaLnBrk="1" hangingPunct="1">
              <a:lnSpc>
                <a:spcPct val="80000"/>
              </a:lnSpc>
              <a:defRPr/>
            </a:pPr>
            <a:r>
              <a:rPr lang="es-MX" b="1" u="sng" dirty="0" smtClean="0"/>
              <a:t>PRINCIPIOS DEL DERECHO AMBIENTAL</a:t>
            </a:r>
            <a:endParaRPr lang="es-MX" sz="2400" b="1" u="sng" dirty="0" smtClean="0">
              <a:effectLst/>
            </a:endParaRPr>
          </a:p>
          <a:p>
            <a:pPr algn="ctr" eaLnBrk="1" hangingPunct="1">
              <a:lnSpc>
                <a:spcPct val="80000"/>
              </a:lnSpc>
              <a:defRPr/>
            </a:pPr>
            <a:endParaRPr lang="es-MX" sz="2400" b="1" u="sng" dirty="0" smtClean="0">
              <a:solidFill>
                <a:schemeClr val="tx2">
                  <a:lumMod val="75000"/>
                </a:schemeClr>
              </a:solidFill>
              <a:effectLst/>
            </a:endParaRPr>
          </a:p>
          <a:p>
            <a:pPr algn="ctr" eaLnBrk="1" hangingPunct="1">
              <a:lnSpc>
                <a:spcPct val="80000"/>
              </a:lnSpc>
              <a:defRPr/>
            </a:pPr>
            <a:r>
              <a:rPr lang="es-MX" sz="2400" b="1" dirty="0" smtClean="0">
                <a:solidFill>
                  <a:schemeClr val="tx2">
                    <a:lumMod val="75000"/>
                  </a:schemeClr>
                </a:solidFill>
              </a:rPr>
              <a:t>FACILITADOR:      DR. RUBEN ALVARADO</a:t>
            </a:r>
          </a:p>
          <a:p>
            <a:pPr algn="ctr" eaLnBrk="1" hangingPunct="1">
              <a:lnSpc>
                <a:spcPct val="80000"/>
              </a:lnSpc>
              <a:defRPr/>
            </a:pPr>
            <a:endParaRPr lang="es-MX" sz="2000" b="1" dirty="0" smtClean="0"/>
          </a:p>
          <a:p>
            <a:pPr algn="ctr" eaLnBrk="1" hangingPunct="1">
              <a:lnSpc>
                <a:spcPct val="80000"/>
              </a:lnSpc>
              <a:defRPr/>
            </a:pPr>
            <a:endParaRPr lang="es-MX" sz="2400" dirty="0" smtClean="0"/>
          </a:p>
          <a:p>
            <a:pPr algn="ctr" eaLnBrk="1" hangingPunct="1">
              <a:lnSpc>
                <a:spcPct val="80000"/>
              </a:lnSpc>
              <a:defRPr/>
            </a:pPr>
            <a:r>
              <a:rPr lang="es-MX" sz="2400" dirty="0" smtClean="0"/>
              <a:t>2012</a:t>
            </a:r>
            <a:endParaRPr lang="es-ES" sz="2400" dirty="0" smtClean="0"/>
          </a:p>
          <a:p>
            <a:pPr algn="ctr" eaLnBrk="1" hangingPunct="1">
              <a:lnSpc>
                <a:spcPct val="80000"/>
              </a:lnSpc>
              <a:defRPr/>
            </a:pPr>
            <a:endParaRPr lang="es-ES" sz="2400" b="1" u="sng" dirty="0" smtClean="0">
              <a:effectLst/>
            </a:endParaRPr>
          </a:p>
        </p:txBody>
      </p:sp>
      <p:sp>
        <p:nvSpPr>
          <p:cNvPr id="5" name="Rectangle 13"/>
          <p:cNvSpPr>
            <a:spLocks noGrp="1" noChangeArrowheads="1"/>
          </p:cNvSpPr>
          <p:nvPr>
            <p:ph type="sldNum" sz="quarter" idx="12"/>
          </p:nvPr>
        </p:nvSpPr>
        <p:spPr/>
        <p:txBody>
          <a:bodyPr/>
          <a:lstStyle/>
          <a:p>
            <a:pPr>
              <a:defRPr/>
            </a:pPr>
            <a:fld id="{28FE3244-BEAA-453D-A364-01F3E13BC68C}" type="slidenum">
              <a:rPr lang="es-ES"/>
              <a:pPr>
                <a:defRPr/>
              </a:pPr>
              <a:t>1</a:t>
            </a:fld>
            <a:endParaRPr lang="es-ES"/>
          </a:p>
        </p:txBody>
      </p:sp>
      <p:pic>
        <p:nvPicPr>
          <p:cNvPr id="3076" name="Picture 7" descr="Logo1"/>
          <p:cNvPicPr>
            <a:picLocks noChangeAspect="1" noChangeArrowheads="1"/>
          </p:cNvPicPr>
          <p:nvPr/>
        </p:nvPicPr>
        <p:blipFill>
          <a:blip r:embed="rId2" cstate="print"/>
          <a:srcRect/>
          <a:stretch>
            <a:fillRect/>
          </a:stretch>
        </p:blipFill>
        <p:spPr bwMode="auto">
          <a:xfrm>
            <a:off x="1476375" y="1844675"/>
            <a:ext cx="1366838" cy="1008063"/>
          </a:xfrm>
          <a:prstGeom prst="rect">
            <a:avLst/>
          </a:prstGeom>
          <a:noFill/>
          <a:ln w="9525">
            <a:noFill/>
            <a:miter lim="800000"/>
            <a:headEnd/>
            <a:tailEnd/>
          </a:ln>
        </p:spPr>
      </p:pic>
      <p:pic>
        <p:nvPicPr>
          <p:cNvPr id="3077" name="Picture 8" descr="logo ECJ"/>
          <p:cNvPicPr>
            <a:picLocks noChangeAspect="1" noChangeArrowheads="1"/>
          </p:cNvPicPr>
          <p:nvPr/>
        </p:nvPicPr>
        <p:blipFill>
          <a:blip r:embed="rId3" cstate="print"/>
          <a:srcRect/>
          <a:stretch>
            <a:fillRect/>
          </a:stretch>
        </p:blipFill>
        <p:spPr bwMode="auto">
          <a:xfrm>
            <a:off x="6011863" y="1844675"/>
            <a:ext cx="1363662" cy="1079500"/>
          </a:xfrm>
          <a:prstGeom prst="rect">
            <a:avLst/>
          </a:prstGeom>
          <a:noFill/>
          <a:ln w="9525">
            <a:noFill/>
            <a:miter lim="800000"/>
            <a:headEnd/>
            <a:tailEnd/>
          </a:ln>
        </p:spPr>
      </p:pic>
    </p:spTree>
    <p:extLst>
      <p:ext uri="{BB962C8B-B14F-4D97-AF65-F5344CB8AC3E}">
        <p14:creationId xmlns:p14="http://schemas.microsoft.com/office/powerpoint/2010/main" val="2593670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2051">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
                                          </p:stCondLst>
                                        </p:cTn>
                                        <p:tgtEl>
                                          <p:spTgt spid="2051">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
                                          </p:stCondLst>
                                        </p:cTn>
                                        <p:tgtEl>
                                          <p:spTgt spid="205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457200" y="244475"/>
            <a:ext cx="8385175" cy="447675"/>
          </a:xfrm>
        </p:spPr>
        <p:txBody>
          <a:bodyPr/>
          <a:lstStyle/>
          <a:p>
            <a:pPr eaLnBrk="1" hangingPunct="1">
              <a:defRPr/>
            </a:pPr>
            <a:r>
              <a:rPr lang="es-MX" sz="2000" smtClean="0"/>
              <a:t>PROTECCIÓN CONSTITUCIONAL DEL MEDIO AMBIENTE</a:t>
            </a:r>
            <a:endParaRPr lang="es-ES" sz="2000" smtClean="0"/>
          </a:p>
        </p:txBody>
      </p:sp>
      <p:sp>
        <p:nvSpPr>
          <p:cNvPr id="32771" name="Rectangle 3"/>
          <p:cNvSpPr>
            <a:spLocks noGrp="1" noRot="1" noChangeArrowheads="1"/>
          </p:cNvSpPr>
          <p:nvPr>
            <p:ph idx="1"/>
          </p:nvPr>
        </p:nvSpPr>
        <p:spPr>
          <a:xfrm>
            <a:off x="179388" y="908050"/>
            <a:ext cx="8666162" cy="5689600"/>
          </a:xfrm>
        </p:spPr>
        <p:txBody>
          <a:bodyPr/>
          <a:lstStyle/>
          <a:p>
            <a:pPr eaLnBrk="1" hangingPunct="1">
              <a:lnSpc>
                <a:spcPct val="80000"/>
              </a:lnSpc>
              <a:defRPr/>
            </a:pPr>
            <a:endParaRPr lang="es-ES" sz="1600" dirty="0" smtClean="0"/>
          </a:p>
          <a:p>
            <a:pPr eaLnBrk="1" hangingPunct="1">
              <a:lnSpc>
                <a:spcPct val="80000"/>
              </a:lnSpc>
              <a:buFontTx/>
              <a:buChar char="-"/>
              <a:defRPr/>
            </a:pPr>
            <a:r>
              <a:rPr lang="es-ES_tradnl" sz="2400" dirty="0" smtClean="0">
                <a:solidFill>
                  <a:schemeClr val="folHlink"/>
                </a:solidFill>
              </a:rPr>
              <a:t>Sala de lo Constitucional lo reconoce.</a:t>
            </a:r>
          </a:p>
          <a:p>
            <a:pPr eaLnBrk="1" hangingPunct="1">
              <a:lnSpc>
                <a:spcPct val="80000"/>
              </a:lnSpc>
              <a:buFontTx/>
              <a:buChar char="-"/>
              <a:defRPr/>
            </a:pPr>
            <a:r>
              <a:rPr lang="es-ES_tradnl" sz="2400" dirty="0" smtClean="0"/>
              <a:t>Sentencia de amparo (104,105,y 106- 98 acumulado) </a:t>
            </a:r>
          </a:p>
          <a:p>
            <a:pPr eaLnBrk="1" hangingPunct="1">
              <a:lnSpc>
                <a:spcPct val="80000"/>
              </a:lnSpc>
              <a:buFontTx/>
              <a:buChar char="-"/>
              <a:defRPr/>
            </a:pPr>
            <a:r>
              <a:rPr lang="es-SV" sz="2400" dirty="0" smtClean="0"/>
              <a:t>Sentencia de inconstitucionalidad, del 2 de julio de 1998, por medio de los cuales la Asamblea Legislativa establece como </a:t>
            </a:r>
            <a:r>
              <a:rPr lang="es-SV" sz="2400" dirty="0" smtClean="0">
                <a:solidFill>
                  <a:schemeClr val="folHlink"/>
                </a:solidFill>
              </a:rPr>
              <a:t>zona protectora del suelo y declara como zona de reserva forestal una porción del inmueble denominado "El Espino", y emite disposiciones relativas al aprovechamiento, desarrollo y ordenamiento de tal inmueble»</a:t>
            </a:r>
            <a:endParaRPr lang="es-SV" sz="2400" dirty="0" smtClean="0"/>
          </a:p>
          <a:p>
            <a:pPr eaLnBrk="1" hangingPunct="1">
              <a:lnSpc>
                <a:spcPct val="80000"/>
              </a:lnSpc>
              <a:buFontTx/>
              <a:buChar char="-"/>
              <a:defRPr/>
            </a:pPr>
            <a:r>
              <a:rPr lang="es-ES_tradnl" sz="1400" dirty="0" smtClean="0"/>
              <a:t>Reafirmado en </a:t>
            </a:r>
            <a:r>
              <a:rPr lang="es-SV" sz="1400" dirty="0" smtClean="0"/>
              <a:t>pronunciada el 26 de junio de 2003</a:t>
            </a:r>
            <a:r>
              <a:rPr lang="es-ES" sz="1400" dirty="0" smtClean="0"/>
              <a:t> (</a:t>
            </a:r>
            <a:r>
              <a:rPr lang="es-SV" sz="1400" dirty="0" smtClean="0"/>
              <a:t>Ref. 242-2001)</a:t>
            </a:r>
          </a:p>
          <a:p>
            <a:pPr eaLnBrk="1" hangingPunct="1">
              <a:lnSpc>
                <a:spcPct val="80000"/>
              </a:lnSpc>
              <a:buFontTx/>
              <a:buChar char="-"/>
              <a:defRPr/>
            </a:pPr>
            <a:endParaRPr lang="es-SV" sz="2400" dirty="0" smtClean="0"/>
          </a:p>
          <a:p>
            <a:pPr eaLnBrk="1" hangingPunct="1">
              <a:lnSpc>
                <a:spcPct val="80000"/>
              </a:lnSpc>
              <a:buFontTx/>
              <a:buChar char="-"/>
              <a:defRPr/>
            </a:pPr>
            <a:r>
              <a:rPr lang="es-SV" sz="2800" dirty="0" smtClean="0">
                <a:solidFill>
                  <a:schemeClr val="folHlink"/>
                </a:solidFill>
              </a:rPr>
              <a:t>Sentencia estimatoria Ref. 163-2007 de 12-09-2009</a:t>
            </a:r>
          </a:p>
          <a:p>
            <a:pPr eaLnBrk="1" hangingPunct="1">
              <a:lnSpc>
                <a:spcPct val="80000"/>
              </a:lnSpc>
              <a:defRPr/>
            </a:pPr>
            <a:endParaRPr lang="es-ES" sz="2800" dirty="0" smtClean="0">
              <a:solidFill>
                <a:schemeClr val="folHlink"/>
              </a:solidFill>
            </a:endParaRPr>
          </a:p>
        </p:txBody>
      </p:sp>
      <p:sp>
        <p:nvSpPr>
          <p:cNvPr id="4" name="5 Marcador de número de diapositiva"/>
          <p:cNvSpPr>
            <a:spLocks noGrp="1"/>
          </p:cNvSpPr>
          <p:nvPr>
            <p:ph type="sldNum" sz="quarter" idx="12"/>
          </p:nvPr>
        </p:nvSpPr>
        <p:spPr/>
        <p:txBody>
          <a:bodyPr/>
          <a:lstStyle/>
          <a:p>
            <a:pPr>
              <a:defRPr/>
            </a:pPr>
            <a:fld id="{90AF45C4-AFCB-41C3-8E9A-C5915BD4AE20}" type="slidenum">
              <a:rPr lang="es-ES"/>
              <a:pPr>
                <a:defRPr/>
              </a:pPr>
              <a:t>10</a:t>
            </a:fld>
            <a:endParaRPr lang="es-ES"/>
          </a:p>
        </p:txBody>
      </p:sp>
    </p:spTree>
    <p:extLst>
      <p:ext uri="{BB962C8B-B14F-4D97-AF65-F5344CB8AC3E}">
        <p14:creationId xmlns:p14="http://schemas.microsoft.com/office/powerpoint/2010/main" val="1464059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Rot="1" noChangeArrowheads="1"/>
          </p:cNvSpPr>
          <p:nvPr>
            <p:ph idx="1"/>
          </p:nvPr>
        </p:nvSpPr>
        <p:spPr>
          <a:xfrm>
            <a:off x="899592" y="620713"/>
            <a:ext cx="7344816" cy="5903912"/>
          </a:xfrm>
        </p:spPr>
        <p:txBody>
          <a:bodyPr/>
          <a:lstStyle/>
          <a:p>
            <a:pPr algn="ctr" eaLnBrk="1" hangingPunct="1">
              <a:buNone/>
              <a:defRPr/>
            </a:pPr>
            <a:r>
              <a:rPr lang="es-MX" sz="6000" dirty="0" smtClean="0"/>
              <a:t>El medioambiente es de </a:t>
            </a:r>
            <a:r>
              <a:rPr lang="es-MX" sz="6000" dirty="0" err="1" smtClean="0"/>
              <a:t>tod@s</a:t>
            </a:r>
            <a:endParaRPr lang="es-MX" sz="6000" dirty="0" smtClean="0"/>
          </a:p>
          <a:p>
            <a:pPr eaLnBrk="1" hangingPunct="1">
              <a:buNone/>
              <a:defRPr/>
            </a:pPr>
            <a:endParaRPr lang="es-MX" dirty="0" smtClean="0"/>
          </a:p>
          <a:p>
            <a:pPr eaLnBrk="1" hangingPunct="1">
              <a:defRPr/>
            </a:pPr>
            <a:r>
              <a:rPr lang="es-MX" dirty="0" smtClean="0">
                <a:solidFill>
                  <a:schemeClr val="folHlink"/>
                </a:solidFill>
              </a:rPr>
              <a:t>Email: ralvarador58@hotmail.com </a:t>
            </a:r>
          </a:p>
          <a:p>
            <a:pPr eaLnBrk="1" hangingPunct="1">
              <a:defRPr/>
            </a:pPr>
            <a:r>
              <a:rPr lang="es-ES_tradnl" dirty="0" smtClean="0"/>
              <a:t>www.salvandoaelsalvador.jimdo.com</a:t>
            </a:r>
          </a:p>
          <a:p>
            <a:pPr algn="ctr" eaLnBrk="1" hangingPunct="1">
              <a:buFont typeface="Wingdings" pitchFamily="2" charset="2"/>
              <a:buNone/>
              <a:defRPr/>
            </a:pPr>
            <a:r>
              <a:rPr lang="es-MX" dirty="0" smtClean="0">
                <a:solidFill>
                  <a:schemeClr val="folHlink"/>
                </a:solidFill>
              </a:rPr>
              <a:t> </a:t>
            </a:r>
          </a:p>
          <a:p>
            <a:pPr algn="ctr" eaLnBrk="1" hangingPunct="1">
              <a:buFont typeface="Wingdings" pitchFamily="2" charset="2"/>
              <a:buNone/>
              <a:defRPr/>
            </a:pPr>
            <a:endParaRPr lang="es-ES" dirty="0" smtClean="0"/>
          </a:p>
        </p:txBody>
      </p:sp>
      <p:sp>
        <p:nvSpPr>
          <p:cNvPr id="4" name="5 Marcador de número de diapositiva"/>
          <p:cNvSpPr>
            <a:spLocks noGrp="1"/>
          </p:cNvSpPr>
          <p:nvPr>
            <p:ph type="sldNum" sz="quarter" idx="12"/>
          </p:nvPr>
        </p:nvSpPr>
        <p:spPr/>
        <p:txBody>
          <a:bodyPr/>
          <a:lstStyle/>
          <a:p>
            <a:pPr>
              <a:defRPr/>
            </a:pPr>
            <a:fld id="{8E5A3799-ACA1-4B93-ADAC-FFD77AF5E60A}" type="slidenum">
              <a:rPr lang="es-ES"/>
              <a:pPr>
                <a:defRPr/>
              </a:pPr>
              <a:t>11</a:t>
            </a:fld>
            <a:endParaRPr lang="es-ES"/>
          </a:p>
        </p:txBody>
      </p:sp>
      <p:pic>
        <p:nvPicPr>
          <p:cNvPr id="14338" name="Picture 2" descr="http://t1.gstatic.com/images?q=tbn:ANd9GcRp88qEqiKWD0a5WBRVWCr3ealNTyjuTuZGHujX5k1uKWOPmPIdGAa8vg">
            <a:hlinkClick r:id="rId2"/>
          </p:cNvPr>
          <p:cNvPicPr>
            <a:picLocks noChangeAspect="1" noChangeArrowheads="1"/>
          </p:cNvPicPr>
          <p:nvPr/>
        </p:nvPicPr>
        <p:blipFill>
          <a:blip r:embed="rId3" cstate="print"/>
          <a:srcRect/>
          <a:stretch>
            <a:fillRect/>
          </a:stretch>
        </p:blipFill>
        <p:spPr bwMode="auto">
          <a:xfrm>
            <a:off x="3491880" y="4581128"/>
            <a:ext cx="3024336" cy="2088232"/>
          </a:xfrm>
          <a:prstGeom prst="rect">
            <a:avLst/>
          </a:prstGeom>
          <a:noFill/>
        </p:spPr>
      </p:pic>
    </p:spTree>
    <p:extLst>
      <p:ext uri="{BB962C8B-B14F-4D97-AF65-F5344CB8AC3E}">
        <p14:creationId xmlns:p14="http://schemas.microsoft.com/office/powerpoint/2010/main" val="4033365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Effect transition="in" filter="fade">
                                      <p:cBhvr>
                                        <p:cTn id="9"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dirty="0"/>
              <a:t>Objetivo:</a:t>
            </a:r>
            <a:br>
              <a:rPr lang="es-SV" dirty="0"/>
            </a:br>
            <a:endParaRPr lang="es-SV" dirty="0"/>
          </a:p>
        </p:txBody>
      </p:sp>
      <p:sp>
        <p:nvSpPr>
          <p:cNvPr id="3" name="2 Marcador de contenido"/>
          <p:cNvSpPr>
            <a:spLocks noGrp="1"/>
          </p:cNvSpPr>
          <p:nvPr>
            <p:ph idx="1"/>
          </p:nvPr>
        </p:nvSpPr>
        <p:spPr/>
        <p:txBody>
          <a:bodyPr/>
          <a:lstStyle/>
          <a:p>
            <a:r>
              <a:rPr lang="es-SV" sz="3200" dirty="0" smtClean="0"/>
              <a:t>Conocer </a:t>
            </a:r>
            <a:r>
              <a:rPr lang="es-SV" sz="3200" dirty="0"/>
              <a:t>los principio que rigen el Derecho del Medioambiente</a:t>
            </a:r>
          </a:p>
          <a:p>
            <a:endParaRPr lang="es-SV" dirty="0"/>
          </a:p>
        </p:txBody>
      </p:sp>
    </p:spTree>
    <p:extLst>
      <p:ext uri="{BB962C8B-B14F-4D97-AF65-F5344CB8AC3E}">
        <p14:creationId xmlns:p14="http://schemas.microsoft.com/office/powerpoint/2010/main" val="18644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idx="1"/>
          </p:nvPr>
        </p:nvSpPr>
        <p:spPr>
          <a:xfrm>
            <a:off x="827584" y="692150"/>
            <a:ext cx="7560840" cy="5403850"/>
          </a:xfrm>
        </p:spPr>
        <p:txBody>
          <a:bodyPr/>
          <a:lstStyle/>
          <a:p>
            <a:pPr algn="ctr" eaLnBrk="1" hangingPunct="1">
              <a:defRPr/>
            </a:pPr>
            <a:r>
              <a:rPr lang="es-MX" sz="3600" dirty="0" smtClean="0">
                <a:solidFill>
                  <a:schemeClr val="tx2"/>
                </a:solidFill>
              </a:rPr>
              <a:t>Principios del Derecho Ambiental</a:t>
            </a:r>
          </a:p>
          <a:p>
            <a:pPr algn="ctr" eaLnBrk="1" hangingPunct="1">
              <a:defRPr/>
            </a:pPr>
            <a:endParaRPr lang="es-MX" sz="3600" dirty="0" smtClean="0">
              <a:solidFill>
                <a:schemeClr val="tx2"/>
              </a:solidFill>
            </a:endParaRPr>
          </a:p>
          <a:p>
            <a:pPr eaLnBrk="1" hangingPunct="1">
              <a:defRPr/>
            </a:pPr>
            <a:r>
              <a:rPr lang="es-MX" dirty="0" smtClean="0"/>
              <a:t>Principio de Desarrollo sostenible</a:t>
            </a:r>
          </a:p>
          <a:p>
            <a:pPr eaLnBrk="1" hangingPunct="1">
              <a:defRPr/>
            </a:pPr>
            <a:r>
              <a:rPr lang="es-MX" dirty="0" smtClean="0"/>
              <a:t>Principio de cooperación </a:t>
            </a:r>
          </a:p>
          <a:p>
            <a:pPr eaLnBrk="1" hangingPunct="1">
              <a:defRPr/>
            </a:pPr>
            <a:r>
              <a:rPr lang="es-MX" dirty="0" smtClean="0"/>
              <a:t>Principio de responsabilidad compartida pero diferenciada</a:t>
            </a:r>
          </a:p>
          <a:p>
            <a:pPr eaLnBrk="1" hangingPunct="1">
              <a:defRPr/>
            </a:pPr>
            <a:r>
              <a:rPr lang="es-MX" dirty="0" smtClean="0"/>
              <a:t>Principio de Prevención</a:t>
            </a:r>
          </a:p>
          <a:p>
            <a:pPr eaLnBrk="1" hangingPunct="1">
              <a:defRPr/>
            </a:pPr>
            <a:r>
              <a:rPr lang="es-MX" dirty="0" smtClean="0"/>
              <a:t>Principio de Precaución</a:t>
            </a:r>
          </a:p>
          <a:p>
            <a:pPr eaLnBrk="1" hangingPunct="1">
              <a:defRPr/>
            </a:pPr>
            <a:r>
              <a:rPr lang="es-MX" dirty="0" smtClean="0"/>
              <a:t>Principio contaminador pagador</a:t>
            </a:r>
            <a:endParaRPr lang="es-ES" dirty="0" smtClean="0"/>
          </a:p>
        </p:txBody>
      </p:sp>
      <p:sp>
        <p:nvSpPr>
          <p:cNvPr id="3" name="5 Marcador de número de diapositiva"/>
          <p:cNvSpPr>
            <a:spLocks noGrp="1"/>
          </p:cNvSpPr>
          <p:nvPr>
            <p:ph type="sldNum" sz="quarter" idx="12"/>
          </p:nvPr>
        </p:nvSpPr>
        <p:spPr/>
        <p:txBody>
          <a:bodyPr/>
          <a:lstStyle/>
          <a:p>
            <a:pPr>
              <a:defRPr/>
            </a:pPr>
            <a:fld id="{00A4A1B5-61CE-4FB3-AAEE-33CCF4904959}" type="slidenum">
              <a:rPr lang="es-ES"/>
              <a:pPr>
                <a:defRPr/>
              </a:pPr>
              <a:t>3</a:t>
            </a:fld>
            <a:endParaRPr lang="es-ES"/>
          </a:p>
        </p:txBody>
      </p:sp>
    </p:spTree>
    <p:extLst>
      <p:ext uri="{BB962C8B-B14F-4D97-AF65-F5344CB8AC3E}">
        <p14:creationId xmlns:p14="http://schemas.microsoft.com/office/powerpoint/2010/main" val="241419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457200" y="244475"/>
            <a:ext cx="8385175" cy="808038"/>
          </a:xfrm>
        </p:spPr>
        <p:txBody>
          <a:bodyPr/>
          <a:lstStyle/>
          <a:p>
            <a:pPr eaLnBrk="1" hangingPunct="1">
              <a:defRPr/>
            </a:pPr>
            <a:r>
              <a:rPr lang="es-MX" sz="2400" smtClean="0"/>
              <a:t>                     Contenido de los principios</a:t>
            </a:r>
            <a:endParaRPr lang="es-ES" sz="2400" smtClean="0"/>
          </a:p>
        </p:txBody>
      </p:sp>
      <p:sp>
        <p:nvSpPr>
          <p:cNvPr id="25603" name="Rectangle 3"/>
          <p:cNvSpPr>
            <a:spLocks noGrp="1" noRot="1" noChangeArrowheads="1"/>
          </p:cNvSpPr>
          <p:nvPr>
            <p:ph idx="1"/>
          </p:nvPr>
        </p:nvSpPr>
        <p:spPr>
          <a:xfrm>
            <a:off x="323850" y="1125538"/>
            <a:ext cx="8294688" cy="5111750"/>
          </a:xfrm>
        </p:spPr>
        <p:txBody>
          <a:bodyPr/>
          <a:lstStyle/>
          <a:p>
            <a:pPr eaLnBrk="1" hangingPunct="1">
              <a:lnSpc>
                <a:spcPct val="80000"/>
              </a:lnSpc>
              <a:defRPr/>
            </a:pPr>
            <a:r>
              <a:rPr lang="es-SV" sz="4000" b="1" dirty="0" smtClean="0">
                <a:solidFill>
                  <a:schemeClr val="folHlink"/>
                </a:solidFill>
              </a:rPr>
              <a:t>Principio de cooperación.</a:t>
            </a:r>
            <a:r>
              <a:rPr lang="es-ES" sz="4000" dirty="0" smtClean="0"/>
              <a:t> </a:t>
            </a:r>
          </a:p>
          <a:p>
            <a:pPr algn="just" eaLnBrk="1" hangingPunct="1">
              <a:lnSpc>
                <a:spcPct val="80000"/>
              </a:lnSpc>
              <a:defRPr/>
            </a:pPr>
            <a:r>
              <a:rPr lang="es-SV" sz="2400" dirty="0" smtClean="0"/>
              <a:t>El principio 22 de la Declaración de Estocolmo de 1972</a:t>
            </a:r>
          </a:p>
          <a:p>
            <a:pPr algn="just" eaLnBrk="1" hangingPunct="1">
              <a:lnSpc>
                <a:spcPct val="80000"/>
              </a:lnSpc>
              <a:defRPr/>
            </a:pPr>
            <a:endParaRPr lang="es-SV" dirty="0"/>
          </a:p>
          <a:p>
            <a:pPr algn="just" eaLnBrk="1" hangingPunct="1">
              <a:lnSpc>
                <a:spcPct val="80000"/>
              </a:lnSpc>
              <a:defRPr/>
            </a:pPr>
            <a:endParaRPr lang="es-SV" sz="2400" dirty="0" smtClean="0"/>
          </a:p>
          <a:p>
            <a:pPr algn="just">
              <a:lnSpc>
                <a:spcPct val="80000"/>
              </a:lnSpc>
              <a:defRPr/>
            </a:pPr>
            <a:r>
              <a:rPr lang="es-SV" sz="2400" dirty="0" smtClean="0"/>
              <a:t>La Declaración de Río  </a:t>
            </a:r>
          </a:p>
          <a:p>
            <a:pPr algn="just">
              <a:lnSpc>
                <a:spcPct val="80000"/>
              </a:lnSpc>
              <a:defRPr/>
            </a:pPr>
            <a:r>
              <a:rPr lang="es-ES_tradnl" sz="2400" dirty="0" smtClean="0"/>
              <a:t>Distintos convenios multilaterales y bilaterales lo establecen,</a:t>
            </a:r>
            <a:r>
              <a:rPr lang="es-SV" sz="1800" dirty="0" smtClean="0"/>
              <a:t>Para el caso, este principio es recogido en el capitulo XVII del TLC entre Centroamérica y los Estados Unidos de América, ratificado por el país.</a:t>
            </a:r>
            <a:endParaRPr lang="es-ES" sz="1800" dirty="0" smtClean="0"/>
          </a:p>
        </p:txBody>
      </p:sp>
      <p:sp>
        <p:nvSpPr>
          <p:cNvPr id="4" name="5 Marcador de número de diapositiva"/>
          <p:cNvSpPr>
            <a:spLocks noGrp="1"/>
          </p:cNvSpPr>
          <p:nvPr>
            <p:ph type="sldNum" sz="quarter" idx="12"/>
          </p:nvPr>
        </p:nvSpPr>
        <p:spPr/>
        <p:txBody>
          <a:bodyPr/>
          <a:lstStyle/>
          <a:p>
            <a:pPr>
              <a:defRPr/>
            </a:pPr>
            <a:fld id="{14CAD117-249B-4CD0-AB43-6A291291647D}" type="slidenum">
              <a:rPr lang="es-ES"/>
              <a:pPr>
                <a:defRPr/>
              </a:pPr>
              <a:t>4</a:t>
            </a:fld>
            <a:endParaRPr lang="es-ES"/>
          </a:p>
        </p:txBody>
      </p:sp>
    </p:spTree>
    <p:extLst>
      <p:ext uri="{BB962C8B-B14F-4D97-AF65-F5344CB8AC3E}">
        <p14:creationId xmlns:p14="http://schemas.microsoft.com/office/powerpoint/2010/main" val="235971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idx="1"/>
          </p:nvPr>
        </p:nvSpPr>
        <p:spPr>
          <a:xfrm>
            <a:off x="683568" y="548680"/>
            <a:ext cx="7848872" cy="6048375"/>
          </a:xfrm>
        </p:spPr>
        <p:txBody>
          <a:bodyPr/>
          <a:lstStyle/>
          <a:p>
            <a:pPr algn="just" eaLnBrk="1" hangingPunct="1">
              <a:lnSpc>
                <a:spcPct val="80000"/>
              </a:lnSpc>
              <a:defRPr/>
            </a:pPr>
            <a:endParaRPr lang="es-SV" sz="300" dirty="0" smtClean="0"/>
          </a:p>
          <a:p>
            <a:pPr algn="ctr" eaLnBrk="1" hangingPunct="1">
              <a:lnSpc>
                <a:spcPct val="80000"/>
              </a:lnSpc>
              <a:buFont typeface="Wingdings" pitchFamily="2" charset="2"/>
              <a:buNone/>
              <a:defRPr/>
            </a:pPr>
            <a:r>
              <a:rPr lang="es-SV" sz="600" dirty="0" smtClean="0"/>
              <a:t>                             </a:t>
            </a:r>
            <a:r>
              <a:rPr lang="es-SV" sz="2800" b="1" dirty="0" smtClean="0">
                <a:solidFill>
                  <a:schemeClr val="folHlink"/>
                </a:solidFill>
              </a:rPr>
              <a:t>PRINCIPIO DE DESARROLLO SOSTENIBLE </a:t>
            </a:r>
          </a:p>
          <a:p>
            <a:pPr algn="ctr" eaLnBrk="1" hangingPunct="1">
              <a:lnSpc>
                <a:spcPct val="80000"/>
              </a:lnSpc>
              <a:buFont typeface="Wingdings" pitchFamily="2" charset="2"/>
              <a:buNone/>
              <a:defRPr/>
            </a:pPr>
            <a:endParaRPr lang="es-SV" sz="1800" dirty="0" smtClean="0">
              <a:solidFill>
                <a:schemeClr val="folHlink"/>
              </a:solidFill>
            </a:endParaRPr>
          </a:p>
          <a:p>
            <a:pPr algn="ctr" eaLnBrk="1" hangingPunct="1">
              <a:lnSpc>
                <a:spcPct val="80000"/>
              </a:lnSpc>
              <a:buFont typeface="Wingdings" pitchFamily="2" charset="2"/>
              <a:buNone/>
              <a:defRPr/>
            </a:pPr>
            <a:endParaRPr lang="es-SV" sz="1800" dirty="0" smtClean="0">
              <a:solidFill>
                <a:schemeClr val="folHlink"/>
              </a:solidFill>
            </a:endParaRPr>
          </a:p>
          <a:p>
            <a:pPr algn="just" eaLnBrk="1" hangingPunct="1">
              <a:lnSpc>
                <a:spcPct val="80000"/>
              </a:lnSpc>
              <a:defRPr/>
            </a:pPr>
            <a:r>
              <a:rPr lang="es-SV" dirty="0" smtClean="0"/>
              <a:t>Aparece asociada  al  </a:t>
            </a:r>
            <a:r>
              <a:rPr lang="es-SV" b="1" dirty="0" smtClean="0">
                <a:solidFill>
                  <a:schemeClr val="folHlink"/>
                </a:solidFill>
              </a:rPr>
              <a:t>Informe </a:t>
            </a:r>
            <a:r>
              <a:rPr lang="es-SV" b="1" i="1" dirty="0" err="1" smtClean="0">
                <a:solidFill>
                  <a:schemeClr val="folHlink"/>
                </a:solidFill>
              </a:rPr>
              <a:t>Brundtland</a:t>
            </a:r>
            <a:r>
              <a:rPr lang="es-SV" dirty="0" smtClean="0"/>
              <a:t> (1987) (Informe de la Comisión Mundial sobre Medio Ambiente y Desarrollo: “Nuestro Futuro Común”)</a:t>
            </a:r>
            <a:r>
              <a:rPr lang="es-ES" dirty="0" smtClean="0">
                <a:solidFill>
                  <a:schemeClr val="folHlink"/>
                </a:solidFill>
              </a:rPr>
              <a:t>.</a:t>
            </a:r>
          </a:p>
          <a:p>
            <a:pPr algn="just" eaLnBrk="1" hangingPunct="1">
              <a:lnSpc>
                <a:spcPct val="80000"/>
              </a:lnSpc>
              <a:buFont typeface="Wingdings" pitchFamily="2" charset="2"/>
              <a:buNone/>
              <a:defRPr/>
            </a:pPr>
            <a:endParaRPr lang="es-ES" dirty="0" smtClean="0">
              <a:solidFill>
                <a:schemeClr val="folHlink"/>
              </a:solidFill>
            </a:endParaRPr>
          </a:p>
          <a:p>
            <a:pPr algn="just" eaLnBrk="1" hangingPunct="1">
              <a:lnSpc>
                <a:spcPct val="80000"/>
              </a:lnSpc>
              <a:defRPr/>
            </a:pPr>
            <a:r>
              <a:rPr lang="es-ES_tradnl" dirty="0" smtClean="0"/>
              <a:t>Se compone de una combinación de sub principios.</a:t>
            </a:r>
          </a:p>
          <a:p>
            <a:pPr algn="just" eaLnBrk="1" hangingPunct="1">
              <a:lnSpc>
                <a:spcPct val="80000"/>
              </a:lnSpc>
              <a:buFont typeface="Wingdings" pitchFamily="2" charset="2"/>
              <a:buAutoNum type="alphaLcPeriod"/>
              <a:defRPr/>
            </a:pPr>
            <a:r>
              <a:rPr lang="es-ES_tradnl" dirty="0" smtClean="0">
                <a:solidFill>
                  <a:schemeClr val="tx2"/>
                </a:solidFill>
              </a:rPr>
              <a:t>Integración de protección ambiental y desarrollo económico.</a:t>
            </a:r>
          </a:p>
          <a:p>
            <a:pPr algn="just" eaLnBrk="1" hangingPunct="1">
              <a:lnSpc>
                <a:spcPct val="80000"/>
              </a:lnSpc>
              <a:buFont typeface="Wingdings" pitchFamily="2" charset="2"/>
              <a:buAutoNum type="alphaLcPeriod"/>
              <a:defRPr/>
            </a:pPr>
            <a:r>
              <a:rPr lang="es-ES_tradnl" dirty="0" smtClean="0">
                <a:solidFill>
                  <a:schemeClr val="tx2"/>
                </a:solidFill>
              </a:rPr>
              <a:t>Uso Sostenible </a:t>
            </a:r>
          </a:p>
          <a:p>
            <a:pPr algn="just" eaLnBrk="1" hangingPunct="1">
              <a:lnSpc>
                <a:spcPct val="80000"/>
              </a:lnSpc>
              <a:buFont typeface="Wingdings" pitchFamily="2" charset="2"/>
              <a:buAutoNum type="alphaLcPeriod"/>
              <a:defRPr/>
            </a:pPr>
            <a:r>
              <a:rPr lang="es-ES_tradnl" dirty="0" smtClean="0">
                <a:solidFill>
                  <a:schemeClr val="tx2"/>
                </a:solidFill>
              </a:rPr>
              <a:t>Equidad intergeneracional</a:t>
            </a:r>
          </a:p>
          <a:p>
            <a:pPr algn="just" eaLnBrk="1" hangingPunct="1">
              <a:lnSpc>
                <a:spcPct val="80000"/>
              </a:lnSpc>
              <a:buFont typeface="Wingdings" pitchFamily="2" charset="2"/>
              <a:buAutoNum type="alphaLcPeriod"/>
              <a:defRPr/>
            </a:pPr>
            <a:r>
              <a:rPr lang="es-ES_tradnl" dirty="0" smtClean="0">
                <a:solidFill>
                  <a:schemeClr val="tx2"/>
                </a:solidFill>
              </a:rPr>
              <a:t>Equidad </a:t>
            </a:r>
            <a:r>
              <a:rPr lang="es-ES_tradnl" dirty="0" err="1" smtClean="0">
                <a:solidFill>
                  <a:schemeClr val="tx2"/>
                </a:solidFill>
              </a:rPr>
              <a:t>intrageneracional</a:t>
            </a:r>
            <a:endParaRPr lang="es-ES_tradnl" dirty="0" smtClean="0">
              <a:solidFill>
                <a:schemeClr val="tx2"/>
              </a:solidFill>
            </a:endParaRPr>
          </a:p>
          <a:p>
            <a:pPr algn="just" eaLnBrk="1" hangingPunct="1">
              <a:lnSpc>
                <a:spcPct val="80000"/>
              </a:lnSpc>
              <a:buFont typeface="Wingdings" pitchFamily="2" charset="2"/>
              <a:buNone/>
              <a:defRPr/>
            </a:pPr>
            <a:endParaRPr lang="es-ES_tradnl" dirty="0" smtClean="0">
              <a:solidFill>
                <a:schemeClr val="tx2"/>
              </a:solidFill>
            </a:endParaRPr>
          </a:p>
          <a:p>
            <a:pPr algn="just" eaLnBrk="1" hangingPunct="1">
              <a:lnSpc>
                <a:spcPct val="80000"/>
              </a:lnSpc>
              <a:buFont typeface="Wingdings" pitchFamily="2" charset="2"/>
              <a:buNone/>
              <a:defRPr/>
            </a:pPr>
            <a:endParaRPr lang="es-ES_tradnl" sz="1100" dirty="0" smtClean="0">
              <a:solidFill>
                <a:schemeClr val="accent2">
                  <a:lumMod val="75000"/>
                </a:schemeClr>
              </a:solidFill>
            </a:endParaRPr>
          </a:p>
          <a:p>
            <a:pPr algn="just" eaLnBrk="1" hangingPunct="1">
              <a:lnSpc>
                <a:spcPct val="80000"/>
              </a:lnSpc>
              <a:buFont typeface="Wingdings" pitchFamily="2" charset="2"/>
              <a:buNone/>
              <a:defRPr/>
            </a:pPr>
            <a:r>
              <a:rPr lang="es-ES_tradnl" sz="1800" b="1" dirty="0" smtClean="0">
                <a:solidFill>
                  <a:schemeClr val="accent2">
                    <a:lumMod val="75000"/>
                  </a:schemeClr>
                </a:solidFill>
              </a:rPr>
              <a:t>¿existe una verdadera armonización entre ambiente y desarrollo?</a:t>
            </a:r>
          </a:p>
          <a:p>
            <a:pPr eaLnBrk="1" hangingPunct="1">
              <a:lnSpc>
                <a:spcPct val="80000"/>
              </a:lnSpc>
              <a:defRPr/>
            </a:pPr>
            <a:endParaRPr lang="es-ES" sz="1400" b="1" dirty="0" smtClean="0"/>
          </a:p>
        </p:txBody>
      </p:sp>
      <p:sp>
        <p:nvSpPr>
          <p:cNvPr id="3" name="5 Marcador de número de diapositiva"/>
          <p:cNvSpPr>
            <a:spLocks noGrp="1"/>
          </p:cNvSpPr>
          <p:nvPr>
            <p:ph type="sldNum" sz="quarter" idx="12"/>
          </p:nvPr>
        </p:nvSpPr>
        <p:spPr/>
        <p:txBody>
          <a:bodyPr/>
          <a:lstStyle/>
          <a:p>
            <a:pPr>
              <a:defRPr/>
            </a:pPr>
            <a:fld id="{A94E0DDC-F277-4EA9-8D14-089A791A41B1}" type="slidenum">
              <a:rPr lang="es-ES"/>
              <a:pPr>
                <a:defRPr/>
              </a:pPr>
              <a:t>5</a:t>
            </a:fld>
            <a:endParaRPr lang="es-ES"/>
          </a:p>
        </p:txBody>
      </p:sp>
    </p:spTree>
    <p:extLst>
      <p:ext uri="{BB962C8B-B14F-4D97-AF65-F5344CB8AC3E}">
        <p14:creationId xmlns:p14="http://schemas.microsoft.com/office/powerpoint/2010/main" val="4008373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57200" y="244475"/>
            <a:ext cx="8385175" cy="520229"/>
          </a:xfrm>
        </p:spPr>
        <p:txBody>
          <a:bodyPr>
            <a:noAutofit/>
          </a:bodyPr>
          <a:lstStyle/>
          <a:p>
            <a:pPr algn="ctr" eaLnBrk="1" hangingPunct="1">
              <a:defRPr/>
            </a:pPr>
            <a:r>
              <a:rPr lang="es-MX" sz="2800" dirty="0" smtClean="0"/>
              <a:t>PRINCIPIO DE PREVENCIÓN</a:t>
            </a:r>
            <a:r>
              <a:rPr lang="es-MX" sz="3600" dirty="0" smtClean="0"/>
              <a:t> </a:t>
            </a:r>
            <a:endParaRPr lang="es-ES" sz="3600" dirty="0" smtClean="0"/>
          </a:p>
        </p:txBody>
      </p:sp>
      <p:sp>
        <p:nvSpPr>
          <p:cNvPr id="27651" name="Rectangle 3"/>
          <p:cNvSpPr>
            <a:spLocks noGrp="1" noRot="1" noChangeArrowheads="1"/>
          </p:cNvSpPr>
          <p:nvPr>
            <p:ph idx="1"/>
          </p:nvPr>
        </p:nvSpPr>
        <p:spPr>
          <a:xfrm>
            <a:off x="827584" y="908720"/>
            <a:ext cx="7560840" cy="5472112"/>
          </a:xfrm>
        </p:spPr>
        <p:txBody>
          <a:bodyPr/>
          <a:lstStyle/>
          <a:p>
            <a:pPr algn="just" eaLnBrk="1" hangingPunct="1">
              <a:lnSpc>
                <a:spcPct val="80000"/>
              </a:lnSpc>
              <a:defRPr/>
            </a:pPr>
            <a:endParaRPr lang="es-SV" sz="1600" b="1" dirty="0" smtClean="0"/>
          </a:p>
          <a:p>
            <a:pPr algn="just" eaLnBrk="1" hangingPunct="1">
              <a:lnSpc>
                <a:spcPct val="80000"/>
              </a:lnSpc>
              <a:defRPr/>
            </a:pPr>
            <a:endParaRPr lang="es-SV" sz="1600" b="1" dirty="0" smtClean="0"/>
          </a:p>
          <a:p>
            <a:pPr algn="just" eaLnBrk="1" hangingPunct="1">
              <a:lnSpc>
                <a:spcPct val="80000"/>
              </a:lnSpc>
              <a:defRPr/>
            </a:pPr>
            <a:endParaRPr lang="es-ES" sz="1600" b="1" dirty="0" smtClean="0"/>
          </a:p>
          <a:p>
            <a:pPr algn="just" eaLnBrk="1" hangingPunct="1">
              <a:lnSpc>
                <a:spcPct val="80000"/>
              </a:lnSpc>
              <a:defRPr/>
            </a:pPr>
            <a:r>
              <a:rPr lang="es-ES_tradnl" b="1" dirty="0" smtClean="0"/>
              <a:t>Aplicación del principio es a  través de los Estudios de Impacto Ambiental</a:t>
            </a:r>
            <a:endParaRPr lang="es-ES_tradnl" b="1" dirty="0" smtClean="0">
              <a:solidFill>
                <a:schemeClr val="tx2"/>
              </a:solidFill>
            </a:endParaRPr>
          </a:p>
          <a:p>
            <a:pPr algn="just" eaLnBrk="1" hangingPunct="1">
              <a:lnSpc>
                <a:spcPct val="80000"/>
              </a:lnSpc>
              <a:defRPr/>
            </a:pPr>
            <a:endParaRPr lang="es-ES_tradnl" sz="2000" b="1" dirty="0" smtClean="0"/>
          </a:p>
          <a:p>
            <a:pPr marL="0" indent="0" algn="just" eaLnBrk="1" hangingPunct="1">
              <a:lnSpc>
                <a:spcPct val="80000"/>
              </a:lnSpc>
              <a:buNone/>
              <a:defRPr/>
            </a:pPr>
            <a:r>
              <a:rPr lang="es-ES_tradnl" sz="1600" b="1" dirty="0" smtClean="0">
                <a:solidFill>
                  <a:schemeClr val="folHlink"/>
                </a:solidFill>
              </a:rPr>
              <a:t>INSTRUMENTOS INTERNACIONALES</a:t>
            </a:r>
          </a:p>
          <a:p>
            <a:pPr algn="just" eaLnBrk="1" hangingPunct="1">
              <a:lnSpc>
                <a:spcPct val="80000"/>
              </a:lnSpc>
              <a:defRPr/>
            </a:pPr>
            <a:r>
              <a:rPr lang="es-ES_tradnl" sz="1600" b="1" dirty="0" smtClean="0"/>
              <a:t>Convención RAMSAR DE 1971</a:t>
            </a:r>
          </a:p>
          <a:p>
            <a:pPr algn="just" eaLnBrk="1" hangingPunct="1">
              <a:lnSpc>
                <a:spcPct val="80000"/>
              </a:lnSpc>
              <a:defRPr/>
            </a:pPr>
            <a:r>
              <a:rPr lang="es-ES_tradnl" sz="1600" b="1" dirty="0" smtClean="0"/>
              <a:t>Convención de las Naciones Unidas sobre el Derecho del Mar de 1982</a:t>
            </a:r>
          </a:p>
          <a:p>
            <a:pPr algn="just" eaLnBrk="1" hangingPunct="1">
              <a:lnSpc>
                <a:spcPct val="80000"/>
              </a:lnSpc>
              <a:defRPr/>
            </a:pPr>
            <a:r>
              <a:rPr lang="es-ES_tradnl" sz="1600" b="1" dirty="0" smtClean="0"/>
              <a:t>Carta Mundial de la Naturaleza de 1982</a:t>
            </a:r>
          </a:p>
          <a:p>
            <a:pPr algn="just" eaLnBrk="1" hangingPunct="1">
              <a:lnSpc>
                <a:spcPct val="80000"/>
              </a:lnSpc>
              <a:defRPr/>
            </a:pPr>
            <a:r>
              <a:rPr lang="es-ES_tradnl" sz="1600" b="1" dirty="0" smtClean="0"/>
              <a:t>Convenio de la Comisión Económica para Europa de Naciones Unidas sobre  EIA en el contexto transfronterizo de 1991</a:t>
            </a:r>
          </a:p>
          <a:p>
            <a:pPr algn="just" eaLnBrk="1" hangingPunct="1">
              <a:lnSpc>
                <a:spcPct val="80000"/>
              </a:lnSpc>
              <a:defRPr/>
            </a:pPr>
            <a:r>
              <a:rPr lang="es-ES_tradnl" sz="1600" b="1" dirty="0" smtClean="0"/>
              <a:t>Convenio de Diversidad Biológica </a:t>
            </a:r>
          </a:p>
          <a:p>
            <a:pPr algn="just" eaLnBrk="1" hangingPunct="1">
              <a:lnSpc>
                <a:spcPct val="80000"/>
              </a:lnSpc>
              <a:defRPr/>
            </a:pPr>
            <a:r>
              <a:rPr lang="es-ES_tradnl" sz="1600" b="1" dirty="0" smtClean="0"/>
              <a:t>Convención Marco de las Naciones Unidas sobre el Cambio Climático</a:t>
            </a:r>
            <a:endParaRPr lang="es-ES" sz="1600" b="1" dirty="0" smtClean="0"/>
          </a:p>
        </p:txBody>
      </p:sp>
      <p:sp>
        <p:nvSpPr>
          <p:cNvPr id="4" name="5 Marcador de número de diapositiva"/>
          <p:cNvSpPr>
            <a:spLocks noGrp="1"/>
          </p:cNvSpPr>
          <p:nvPr>
            <p:ph type="sldNum" sz="quarter" idx="12"/>
          </p:nvPr>
        </p:nvSpPr>
        <p:spPr/>
        <p:txBody>
          <a:bodyPr/>
          <a:lstStyle/>
          <a:p>
            <a:pPr>
              <a:defRPr/>
            </a:pPr>
            <a:fld id="{46A2D71D-6D9E-4423-B7E9-C5C02CB97E69}" type="slidenum">
              <a:rPr lang="es-ES"/>
              <a:pPr>
                <a:defRPr/>
              </a:pPr>
              <a:t>6</a:t>
            </a:fld>
            <a:endParaRPr lang="es-ES"/>
          </a:p>
        </p:txBody>
      </p:sp>
    </p:spTree>
    <p:extLst>
      <p:ext uri="{BB962C8B-B14F-4D97-AF65-F5344CB8AC3E}">
        <p14:creationId xmlns:p14="http://schemas.microsoft.com/office/powerpoint/2010/main" val="366401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468313" y="476250"/>
            <a:ext cx="7992119" cy="423863"/>
          </a:xfrm>
        </p:spPr>
        <p:txBody>
          <a:bodyPr>
            <a:noAutofit/>
          </a:bodyPr>
          <a:lstStyle/>
          <a:p>
            <a:pPr eaLnBrk="1" hangingPunct="1">
              <a:defRPr/>
            </a:pPr>
            <a:r>
              <a:rPr lang="es-MX" sz="2800" dirty="0" smtClean="0"/>
              <a:t>           PRINCIPIO DE PRECAUCIÓN  </a:t>
            </a:r>
            <a:endParaRPr lang="es-ES" sz="2800" dirty="0" smtClean="0"/>
          </a:p>
        </p:txBody>
      </p:sp>
      <p:sp>
        <p:nvSpPr>
          <p:cNvPr id="28675" name="Rectangle 3"/>
          <p:cNvSpPr>
            <a:spLocks noGrp="1" noRot="1" noChangeArrowheads="1"/>
          </p:cNvSpPr>
          <p:nvPr>
            <p:ph idx="1"/>
          </p:nvPr>
        </p:nvSpPr>
        <p:spPr>
          <a:xfrm>
            <a:off x="549275" y="981075"/>
            <a:ext cx="8343900" cy="5327650"/>
          </a:xfrm>
        </p:spPr>
        <p:txBody>
          <a:bodyPr/>
          <a:lstStyle/>
          <a:p>
            <a:pPr algn="just" eaLnBrk="1" hangingPunct="1">
              <a:lnSpc>
                <a:spcPct val="85000"/>
              </a:lnSpc>
              <a:defRPr/>
            </a:pPr>
            <a:r>
              <a:rPr lang="es-SV" dirty="0" smtClean="0"/>
              <a:t>¿Cuál es la finalidad de este principio?</a:t>
            </a:r>
          </a:p>
          <a:p>
            <a:pPr algn="just" eaLnBrk="1" hangingPunct="1">
              <a:lnSpc>
                <a:spcPct val="85000"/>
              </a:lnSpc>
              <a:defRPr/>
            </a:pPr>
            <a:r>
              <a:rPr lang="es-SV" dirty="0" smtClean="0"/>
              <a:t>¿Hasta donde es aplicable este principio?</a:t>
            </a:r>
          </a:p>
          <a:p>
            <a:pPr algn="just" eaLnBrk="1" hangingPunct="1">
              <a:lnSpc>
                <a:spcPct val="85000"/>
              </a:lnSpc>
              <a:defRPr/>
            </a:pPr>
            <a:r>
              <a:rPr lang="es-SV" dirty="0" smtClean="0"/>
              <a:t>¿Hay un cumplimiento de parte de los entes administrativos en la ejecución de proyectos?</a:t>
            </a:r>
            <a:endParaRPr lang="es-ES" dirty="0" smtClean="0"/>
          </a:p>
          <a:p>
            <a:pPr eaLnBrk="1" hangingPunct="1">
              <a:lnSpc>
                <a:spcPct val="80000"/>
              </a:lnSpc>
              <a:defRPr/>
            </a:pPr>
            <a:endParaRPr lang="es-ES" sz="1800" dirty="0" smtClean="0"/>
          </a:p>
          <a:p>
            <a:pPr eaLnBrk="1" hangingPunct="1">
              <a:lnSpc>
                <a:spcPct val="80000"/>
              </a:lnSpc>
              <a:defRPr/>
            </a:pPr>
            <a:endParaRPr lang="es-ES" sz="1800" dirty="0"/>
          </a:p>
          <a:p>
            <a:pPr eaLnBrk="1" hangingPunct="1">
              <a:lnSpc>
                <a:spcPct val="80000"/>
              </a:lnSpc>
              <a:defRPr/>
            </a:pPr>
            <a:endParaRPr lang="es-ES" sz="1800" dirty="0" smtClean="0"/>
          </a:p>
          <a:p>
            <a:pPr eaLnBrk="1" hangingPunct="1">
              <a:lnSpc>
                <a:spcPct val="80000"/>
              </a:lnSpc>
              <a:defRPr/>
            </a:pPr>
            <a:endParaRPr lang="es-ES" sz="1800" dirty="0"/>
          </a:p>
          <a:p>
            <a:pPr>
              <a:lnSpc>
                <a:spcPct val="80000"/>
              </a:lnSpc>
              <a:defRPr/>
            </a:pPr>
            <a:r>
              <a:rPr lang="es-SV" sz="1000" dirty="0" smtClean="0"/>
              <a:t>art</a:t>
            </a:r>
            <a:r>
              <a:rPr lang="es-SV" sz="1000" dirty="0"/>
              <a:t>. 2 letra “e”</a:t>
            </a:r>
            <a:endParaRPr lang="es-ES" sz="1000" dirty="0" smtClean="0"/>
          </a:p>
        </p:txBody>
      </p:sp>
      <p:sp>
        <p:nvSpPr>
          <p:cNvPr id="4" name="5 Marcador de número de diapositiva"/>
          <p:cNvSpPr>
            <a:spLocks noGrp="1"/>
          </p:cNvSpPr>
          <p:nvPr>
            <p:ph type="sldNum" sz="quarter" idx="12"/>
          </p:nvPr>
        </p:nvSpPr>
        <p:spPr/>
        <p:txBody>
          <a:bodyPr/>
          <a:lstStyle/>
          <a:p>
            <a:pPr>
              <a:defRPr/>
            </a:pPr>
            <a:fld id="{B8D93DA5-B338-42BB-988C-90099CE13488}" type="slidenum">
              <a:rPr lang="es-ES"/>
              <a:pPr>
                <a:defRPr/>
              </a:pPr>
              <a:t>7</a:t>
            </a:fld>
            <a:endParaRPr lang="es-ES"/>
          </a:p>
        </p:txBody>
      </p:sp>
      <p:sp>
        <p:nvSpPr>
          <p:cNvPr id="2" name="1 Rectángulo"/>
          <p:cNvSpPr/>
          <p:nvPr/>
        </p:nvSpPr>
        <p:spPr>
          <a:xfrm>
            <a:off x="0" y="4725144"/>
            <a:ext cx="9144000" cy="1994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SV" dirty="0" smtClean="0">
                <a:solidFill>
                  <a:schemeClr val="accent2">
                    <a:lumMod val="75000"/>
                  </a:schemeClr>
                </a:solidFill>
              </a:rPr>
              <a:t> El principio 15 de la Declaración de Río que dice:</a:t>
            </a:r>
            <a:r>
              <a:rPr lang="es-SV" i="1" dirty="0" smtClean="0">
                <a:solidFill>
                  <a:schemeClr val="accent2">
                    <a:lumMod val="75000"/>
                  </a:schemeClr>
                </a:solidFill>
              </a:rPr>
              <a:t> “Con el fin de proteger el medio ambiente, los Estados deberán aplicar ampliamente el criterio de precaución conforme a sus capacidades. Cuando haya peligro de daño grave o irreversible, la falta de certeza científica absoluta no deberá utilizarse como razón para postergar la adopción de medidas eficaces en función de los costos para impedir la degradación del medio ambiente”.</a:t>
            </a:r>
            <a:r>
              <a:rPr lang="es-ES" dirty="0" smtClean="0">
                <a:solidFill>
                  <a:schemeClr val="accent2">
                    <a:lumMod val="75000"/>
                  </a:schemeClr>
                </a:solidFill>
              </a:rPr>
              <a:t> </a:t>
            </a:r>
            <a:endParaRPr lang="es-SV" dirty="0">
              <a:solidFill>
                <a:schemeClr val="accent2">
                  <a:lumMod val="75000"/>
                </a:schemeClr>
              </a:solidFill>
            </a:endParaRPr>
          </a:p>
        </p:txBody>
      </p:sp>
    </p:spTree>
    <p:extLst>
      <p:ext uri="{BB962C8B-B14F-4D97-AF65-F5344CB8AC3E}">
        <p14:creationId xmlns:p14="http://schemas.microsoft.com/office/powerpoint/2010/main" val="1641775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57200" y="244475"/>
            <a:ext cx="8385175" cy="663575"/>
          </a:xfrm>
        </p:spPr>
        <p:txBody>
          <a:bodyPr/>
          <a:lstStyle/>
          <a:p>
            <a:pPr eaLnBrk="1" hangingPunct="1">
              <a:defRPr/>
            </a:pPr>
            <a:r>
              <a:rPr lang="es-MX" sz="2800" smtClean="0"/>
              <a:t>PRINCIPIO “QUIEN CONTAMINA PAGA”</a:t>
            </a:r>
            <a:endParaRPr lang="es-ES" sz="2800" smtClean="0"/>
          </a:p>
        </p:txBody>
      </p:sp>
      <p:sp>
        <p:nvSpPr>
          <p:cNvPr id="29699" name="Rectangle 3"/>
          <p:cNvSpPr>
            <a:spLocks noGrp="1" noRot="1" noChangeArrowheads="1"/>
          </p:cNvSpPr>
          <p:nvPr>
            <p:ph idx="1"/>
          </p:nvPr>
        </p:nvSpPr>
        <p:spPr>
          <a:xfrm>
            <a:off x="395288" y="981075"/>
            <a:ext cx="8450262" cy="5473700"/>
          </a:xfrm>
        </p:spPr>
        <p:txBody>
          <a:bodyPr/>
          <a:lstStyle/>
          <a:p>
            <a:pPr eaLnBrk="1" hangingPunct="1">
              <a:lnSpc>
                <a:spcPct val="80000"/>
              </a:lnSpc>
              <a:buFont typeface="Wingdings" pitchFamily="2" charset="2"/>
              <a:buNone/>
              <a:defRPr/>
            </a:pPr>
            <a:endParaRPr lang="es-ES" sz="1800" dirty="0" smtClean="0"/>
          </a:p>
          <a:p>
            <a:pPr algn="just" eaLnBrk="1" hangingPunct="1">
              <a:lnSpc>
                <a:spcPct val="80000"/>
              </a:lnSpc>
              <a:buFont typeface="Wingdings" pitchFamily="2" charset="2"/>
              <a:buNone/>
              <a:defRPr/>
            </a:pPr>
            <a:endParaRPr lang="es-ES" sz="1800" dirty="0" smtClean="0"/>
          </a:p>
          <a:p>
            <a:pPr algn="just" eaLnBrk="1" hangingPunct="1">
              <a:lnSpc>
                <a:spcPct val="80000"/>
              </a:lnSpc>
              <a:defRPr/>
            </a:pPr>
            <a:r>
              <a:rPr lang="es-ES_tradnl" dirty="0" smtClean="0">
                <a:solidFill>
                  <a:schemeClr val="tx2"/>
                </a:solidFill>
              </a:rPr>
              <a:t>¿Cómo debe de entenderse la aplicación de este principio?</a:t>
            </a:r>
          </a:p>
          <a:p>
            <a:pPr algn="just" eaLnBrk="1" hangingPunct="1">
              <a:lnSpc>
                <a:spcPct val="80000"/>
              </a:lnSpc>
              <a:buFont typeface="Wingdings" pitchFamily="2" charset="2"/>
              <a:buNone/>
              <a:defRPr/>
            </a:pPr>
            <a:endParaRPr lang="es-ES_tradnl" sz="2000" dirty="0" smtClean="0">
              <a:solidFill>
                <a:schemeClr val="tx2"/>
              </a:solidFill>
            </a:endParaRPr>
          </a:p>
          <a:p>
            <a:pPr eaLnBrk="1" hangingPunct="1">
              <a:lnSpc>
                <a:spcPct val="80000"/>
              </a:lnSpc>
              <a:defRPr/>
            </a:pPr>
            <a:endParaRPr lang="es-ES" sz="1800" dirty="0" smtClean="0"/>
          </a:p>
        </p:txBody>
      </p:sp>
      <p:sp>
        <p:nvSpPr>
          <p:cNvPr id="4" name="5 Marcador de número de diapositiva"/>
          <p:cNvSpPr>
            <a:spLocks noGrp="1"/>
          </p:cNvSpPr>
          <p:nvPr>
            <p:ph type="sldNum" sz="quarter" idx="12"/>
          </p:nvPr>
        </p:nvSpPr>
        <p:spPr/>
        <p:txBody>
          <a:bodyPr/>
          <a:lstStyle/>
          <a:p>
            <a:pPr>
              <a:defRPr/>
            </a:pPr>
            <a:fld id="{385DACEE-ADCF-492C-9F5B-F01A046F3EF2}" type="slidenum">
              <a:rPr lang="es-ES"/>
              <a:pPr>
                <a:defRPr/>
              </a:pPr>
              <a:t>8</a:t>
            </a:fld>
            <a:endParaRPr lang="es-ES"/>
          </a:p>
        </p:txBody>
      </p:sp>
      <p:sp>
        <p:nvSpPr>
          <p:cNvPr id="2" name="1 Rectángulo"/>
          <p:cNvSpPr/>
          <p:nvPr/>
        </p:nvSpPr>
        <p:spPr>
          <a:xfrm>
            <a:off x="0" y="5157192"/>
            <a:ext cx="9144000" cy="17784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80000"/>
              </a:lnSpc>
              <a:defRPr/>
            </a:pPr>
            <a:r>
              <a:rPr lang="es-SV" sz="1400" dirty="0">
                <a:solidFill>
                  <a:schemeClr val="accent2">
                    <a:lumMod val="75000"/>
                  </a:schemeClr>
                </a:solidFill>
              </a:rPr>
              <a:t>La Declaración de Río  de </a:t>
            </a:r>
            <a:r>
              <a:rPr lang="es-SV" sz="1400" dirty="0" smtClean="0">
                <a:solidFill>
                  <a:schemeClr val="accent2">
                    <a:lumMod val="75000"/>
                  </a:schemeClr>
                </a:solidFill>
              </a:rPr>
              <a:t>1992. Principio </a:t>
            </a:r>
            <a:r>
              <a:rPr lang="es-SV" sz="1400" dirty="0">
                <a:solidFill>
                  <a:schemeClr val="accent2">
                    <a:lumMod val="75000"/>
                  </a:schemeClr>
                </a:solidFill>
              </a:rPr>
              <a:t>16 </a:t>
            </a:r>
            <a:r>
              <a:rPr lang="es-SV" sz="1400" i="1" dirty="0" smtClean="0">
                <a:solidFill>
                  <a:schemeClr val="accent2">
                    <a:lumMod val="75000"/>
                  </a:schemeClr>
                </a:solidFill>
              </a:rPr>
              <a:t>:“</a:t>
            </a:r>
            <a:r>
              <a:rPr lang="es-SV" sz="1400" i="1" dirty="0">
                <a:solidFill>
                  <a:schemeClr val="accent2">
                    <a:lumMod val="75000"/>
                  </a:schemeClr>
                </a:solidFill>
              </a:rPr>
              <a:t>Las autoridades nacionales deberían procurar fomentar la internalización de los costos ambientales y el uso de instrumentos económicos, teniendo en cuenta el criterio de que el que contamina debe, en principio, cargar con los costos de la contaminación, teniendo debidamente en cuenta el interés público y sin distorsionar el comercio ni las inversiones internacionales.”</a:t>
            </a:r>
            <a:r>
              <a:rPr lang="es-ES" sz="1400" dirty="0">
                <a:solidFill>
                  <a:schemeClr val="accent2">
                    <a:lumMod val="75000"/>
                  </a:schemeClr>
                </a:solidFill>
              </a:rPr>
              <a:t> </a:t>
            </a:r>
          </a:p>
        </p:txBody>
      </p:sp>
    </p:spTree>
    <p:extLst>
      <p:ext uri="{BB962C8B-B14F-4D97-AF65-F5344CB8AC3E}">
        <p14:creationId xmlns:p14="http://schemas.microsoft.com/office/powerpoint/2010/main" val="3672281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395288" y="333375"/>
            <a:ext cx="8385175" cy="711200"/>
          </a:xfrm>
        </p:spPr>
        <p:txBody>
          <a:bodyPr/>
          <a:lstStyle/>
          <a:p>
            <a:pPr eaLnBrk="1" hangingPunct="1">
              <a:defRPr/>
            </a:pPr>
            <a:r>
              <a:rPr lang="es-ES_tradnl" sz="2000" smtClean="0"/>
              <a:t>     RECONOCIMIENTO EN EL DERECHO SALVADOREÑO</a:t>
            </a:r>
            <a:endParaRPr lang="es-ES" sz="2000" smtClean="0"/>
          </a:p>
        </p:txBody>
      </p:sp>
      <p:sp>
        <p:nvSpPr>
          <p:cNvPr id="30723" name="Rectangle 3"/>
          <p:cNvSpPr>
            <a:spLocks noGrp="1" noRot="1" noChangeArrowheads="1"/>
          </p:cNvSpPr>
          <p:nvPr>
            <p:ph idx="1"/>
          </p:nvPr>
        </p:nvSpPr>
        <p:spPr>
          <a:xfrm>
            <a:off x="468313" y="1341438"/>
            <a:ext cx="8377237" cy="4967287"/>
          </a:xfrm>
        </p:spPr>
        <p:txBody>
          <a:bodyPr/>
          <a:lstStyle/>
          <a:p>
            <a:pPr algn="just" eaLnBrk="1" hangingPunct="1">
              <a:lnSpc>
                <a:spcPct val="80000"/>
              </a:lnSpc>
              <a:defRPr/>
            </a:pPr>
            <a:r>
              <a:rPr lang="es-SV" sz="1800" dirty="0" smtClean="0"/>
              <a:t>En la LMA lo reconoce como parte de la Política Nacional del Medio Ambiente,  art. 2 letra f)</a:t>
            </a:r>
          </a:p>
          <a:p>
            <a:pPr algn="just" eaLnBrk="1" hangingPunct="1">
              <a:lnSpc>
                <a:spcPct val="80000"/>
              </a:lnSpc>
              <a:defRPr/>
            </a:pPr>
            <a:r>
              <a:rPr lang="es-SV" sz="2000" dirty="0" smtClean="0"/>
              <a:t>Art. 85 y </a:t>
            </a:r>
            <a:r>
              <a:rPr lang="es-SV" sz="2000" dirty="0"/>
              <a:t>e</a:t>
            </a:r>
            <a:r>
              <a:rPr lang="es-SV" sz="2000" dirty="0" smtClean="0"/>
              <a:t>s donde se estipula los procedimientos administrativos sancionadores y judiciales, a fin de resarcir los daños al medio ambiente a las personas afectadas o al Estado. </a:t>
            </a:r>
          </a:p>
          <a:p>
            <a:pPr marL="36576" indent="0" algn="just" eaLnBrk="1" hangingPunct="1">
              <a:lnSpc>
                <a:spcPct val="80000"/>
              </a:lnSpc>
              <a:buNone/>
              <a:defRPr/>
            </a:pPr>
            <a:endParaRPr lang="es-SV" sz="2000" dirty="0" smtClean="0">
              <a:solidFill>
                <a:schemeClr val="folHlink"/>
              </a:solidFill>
            </a:endParaRPr>
          </a:p>
        </p:txBody>
      </p:sp>
      <p:sp>
        <p:nvSpPr>
          <p:cNvPr id="4" name="5 Marcador de número de diapositiva"/>
          <p:cNvSpPr>
            <a:spLocks noGrp="1"/>
          </p:cNvSpPr>
          <p:nvPr>
            <p:ph type="sldNum" sz="quarter" idx="12"/>
          </p:nvPr>
        </p:nvSpPr>
        <p:spPr/>
        <p:txBody>
          <a:bodyPr/>
          <a:lstStyle/>
          <a:p>
            <a:pPr>
              <a:defRPr/>
            </a:pPr>
            <a:fld id="{893BDD74-3741-4B0C-B441-98819D3B5337}" type="slidenum">
              <a:rPr lang="es-ES"/>
              <a:pPr>
                <a:defRPr/>
              </a:pPr>
              <a:t>9</a:t>
            </a:fld>
            <a:endParaRPr lang="es-ES"/>
          </a:p>
        </p:txBody>
      </p:sp>
      <p:sp>
        <p:nvSpPr>
          <p:cNvPr id="2" name="1 Rectángulo"/>
          <p:cNvSpPr/>
          <p:nvPr/>
        </p:nvSpPr>
        <p:spPr>
          <a:xfrm>
            <a:off x="0" y="5343128"/>
            <a:ext cx="9144000" cy="1490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576" algn="just">
              <a:lnSpc>
                <a:spcPct val="80000"/>
              </a:lnSpc>
              <a:defRPr/>
            </a:pPr>
            <a:r>
              <a:rPr lang="es-SV" sz="1400" dirty="0">
                <a:solidFill>
                  <a:schemeClr val="accent2">
                    <a:lumMod val="75000"/>
                  </a:schemeClr>
                </a:solidFill>
              </a:rPr>
              <a:t>MODALIDADES BÁSICAS DE LOS TRIBUTOS AMBIENTALES</a:t>
            </a:r>
          </a:p>
          <a:p>
            <a:pPr algn="just">
              <a:lnSpc>
                <a:spcPct val="80000"/>
              </a:lnSpc>
              <a:defRPr/>
            </a:pPr>
            <a:r>
              <a:rPr lang="es-ES_tradnl" sz="1400" dirty="0">
                <a:solidFill>
                  <a:schemeClr val="accent2">
                    <a:lumMod val="75000"/>
                  </a:schemeClr>
                </a:solidFill>
              </a:rPr>
              <a:t>Tributos modificadores de conductas: Se trata de actividades aunque permitidas tienen un negativo impacto ambiental, tales como vertidos, materias primas utilizadas en procesos industriales</a:t>
            </a:r>
          </a:p>
          <a:p>
            <a:pPr algn="just">
              <a:lnSpc>
                <a:spcPct val="80000"/>
              </a:lnSpc>
              <a:defRPr/>
            </a:pPr>
            <a:r>
              <a:rPr lang="es-ES_tradnl" sz="1400" dirty="0">
                <a:solidFill>
                  <a:schemeClr val="accent2">
                    <a:lumMod val="75000"/>
                  </a:schemeClr>
                </a:solidFill>
              </a:rPr>
              <a:t>Tributos de recuperación: se trata de gravar el aprovechamiento de un recurso natural, por ejemplo aprovechamiento de aguas y bosques</a:t>
            </a:r>
            <a:endParaRPr lang="es-ES" sz="1400" dirty="0">
              <a:solidFill>
                <a:schemeClr val="accent2">
                  <a:lumMod val="75000"/>
                </a:schemeClr>
              </a:solidFill>
            </a:endParaRPr>
          </a:p>
        </p:txBody>
      </p:sp>
    </p:spTree>
    <p:extLst>
      <p:ext uri="{BB962C8B-B14F-4D97-AF65-F5344CB8AC3E}">
        <p14:creationId xmlns:p14="http://schemas.microsoft.com/office/powerpoint/2010/main" val="2121774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101</TotalTime>
  <Words>693</Words>
  <Application>Microsoft Office PowerPoint</Application>
  <PresentationFormat>Presentación en pantalla (4:3)</PresentationFormat>
  <Paragraphs>101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Chincheta</vt:lpstr>
      <vt:lpstr>Presentación de PowerPoint</vt:lpstr>
      <vt:lpstr>Objetivo: </vt:lpstr>
      <vt:lpstr>Presentación de PowerPoint</vt:lpstr>
      <vt:lpstr>                     Contenido de los principios</vt:lpstr>
      <vt:lpstr>Presentación de PowerPoint</vt:lpstr>
      <vt:lpstr>PRINCIPIO DE PREVENCIÓN </vt:lpstr>
      <vt:lpstr>           PRINCIPIO DE PRECAUCIÓN  </vt:lpstr>
      <vt:lpstr>PRINCIPIO “QUIEN CONTAMINA PAGA”</vt:lpstr>
      <vt:lpstr>     RECONOCIMIENTO EN EL DERECHO SALVADOREÑO</vt:lpstr>
      <vt:lpstr>PROTECCIÓN CONSTITUCIONAL DEL MEDIO AMBIENTE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Ruben Alvarado</dc:creator>
  <cp:lastModifiedBy>Ruben Alvarado</cp:lastModifiedBy>
  <cp:revision>5</cp:revision>
  <dcterms:created xsi:type="dcterms:W3CDTF">2012-05-14T01:13:16Z</dcterms:created>
  <dcterms:modified xsi:type="dcterms:W3CDTF">2012-05-14T03:25:36Z</dcterms:modified>
</cp:coreProperties>
</file>